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6"/>
  </p:notesMasterIdLst>
  <p:handoutMasterIdLst>
    <p:handoutMasterId r:id="rId27"/>
  </p:handoutMasterIdLst>
  <p:sldIdLst>
    <p:sldId id="256" r:id="rId6"/>
    <p:sldId id="258" r:id="rId7"/>
    <p:sldId id="329" r:id="rId8"/>
    <p:sldId id="265" r:id="rId9"/>
    <p:sldId id="311" r:id="rId10"/>
    <p:sldId id="330" r:id="rId11"/>
    <p:sldId id="313" r:id="rId12"/>
    <p:sldId id="317" r:id="rId13"/>
    <p:sldId id="316" r:id="rId14"/>
    <p:sldId id="318" r:id="rId15"/>
    <p:sldId id="319" r:id="rId16"/>
    <p:sldId id="320" r:id="rId17"/>
    <p:sldId id="322" r:id="rId18"/>
    <p:sldId id="315" r:id="rId19"/>
    <p:sldId id="325" r:id="rId20"/>
    <p:sldId id="324" r:id="rId21"/>
    <p:sldId id="328" r:id="rId22"/>
    <p:sldId id="327" r:id="rId23"/>
    <p:sldId id="326" r:id="rId24"/>
    <p:sldId id="308" r:id="rId25"/>
  </p:sldIdLst>
  <p:sldSz cx="9144000" cy="6858000" type="screen4x3"/>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11">
          <p15:clr>
            <a:srgbClr val="A4A3A4"/>
          </p15:clr>
        </p15:guide>
        <p15:guide id="2" pos="532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 Martin" initials="DM" lastIdx="7" clrIdx="0"/>
  <p:cmAuthor id="1" name="Jessica Prendergrast" initials="JP" lastIdx="13" clrIdx="1"/>
  <p:cmAuthor id="2" name="Simmons, Lizzy" initials="SL" lastIdx="6" clrIdx="2">
    <p:extLst/>
  </p:cmAuthor>
  <p:cmAuthor id="3" name="Zeller, Allison Kroeger" initials="ZAK" lastIdx="4"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69"/>
    <a:srgbClr val="00ADDC"/>
    <a:srgbClr val="FF9900"/>
    <a:srgbClr val="DCE6F2"/>
    <a:srgbClr val="ADE0F2"/>
    <a:srgbClr val="7B7C77"/>
    <a:srgbClr val="246E3A"/>
    <a:srgbClr val="263358"/>
    <a:srgbClr val="233E6B"/>
    <a:srgbClr val="1F4E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8098" autoAdjust="0"/>
    <p:restoredTop sz="91685" autoAdjust="0"/>
  </p:normalViewPr>
  <p:slideViewPr>
    <p:cSldViewPr snapToGrid="0" snapToObjects="1">
      <p:cViewPr>
        <p:scale>
          <a:sx n="119" d="100"/>
          <a:sy n="119" d="100"/>
        </p:scale>
        <p:origin x="-1404" y="174"/>
      </p:cViewPr>
      <p:guideLst>
        <p:guide orient="horz" pos="1111"/>
        <p:guide pos="5323"/>
      </p:guideLst>
    </p:cSldViewPr>
  </p:slideViewPr>
  <p:outlineViewPr>
    <p:cViewPr>
      <p:scale>
        <a:sx n="33" d="100"/>
        <a:sy n="33" d="100"/>
      </p:scale>
      <p:origin x="0" y="50052"/>
    </p:cViewPr>
  </p:outlineViewPr>
  <p:notesTextViewPr>
    <p:cViewPr>
      <p:scale>
        <a:sx n="100" d="100"/>
        <a:sy n="100" d="100"/>
      </p:scale>
      <p:origin x="0" y="0"/>
    </p:cViewPr>
  </p:notesTextViewPr>
  <p:sorterViewPr>
    <p:cViewPr>
      <p:scale>
        <a:sx n="100" d="100"/>
        <a:sy n="100" d="100"/>
      </p:scale>
      <p:origin x="0" y="25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384452335491302E-2"/>
          <c:y val="4.1364346961567787E-2"/>
          <c:w val="0.90814248644215201"/>
          <c:h val="0.775576371729366"/>
        </c:manualLayout>
      </c:layout>
      <c:lineChart>
        <c:grouping val="standard"/>
        <c:varyColors val="0"/>
        <c:ser>
          <c:idx val="1"/>
          <c:order val="0"/>
          <c:tx>
            <c:v>CPI-U</c:v>
          </c:tx>
          <c:marker>
            <c:symbol val="none"/>
          </c:marker>
          <c:cat>
            <c:numRef>
              <c:f>'Annual chart'!$B$1:$P$1</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'Annual chart'!$B$5:$P$5</c:f>
              <c:numCache>
                <c:formatCode>0.000</c:formatCode>
                <c:ptCount val="15"/>
                <c:pt idx="0">
                  <c:v>684.26967870943042</c:v>
                </c:pt>
                <c:pt idx="1">
                  <c:v>703.54297794366164</c:v>
                </c:pt>
                <c:pt idx="2">
                  <c:v>714.76917801308491</c:v>
                </c:pt>
                <c:pt idx="3">
                  <c:v>731.19320806155451</c:v>
                </c:pt>
                <c:pt idx="4">
                  <c:v>750.69699211137026</c:v>
                </c:pt>
                <c:pt idx="5">
                  <c:v>775.96687042693247</c:v>
                </c:pt>
                <c:pt idx="6">
                  <c:v>800.96652516560221</c:v>
                </c:pt>
                <c:pt idx="7">
                  <c:v>823.95937245823347</c:v>
                </c:pt>
                <c:pt idx="8">
                  <c:v>855.39273265261875</c:v>
                </c:pt>
                <c:pt idx="9">
                  <c:v>852.65473199851874</c:v>
                </c:pt>
                <c:pt idx="10">
                  <c:v>866.60701109364982</c:v>
                </c:pt>
                <c:pt idx="11">
                  <c:v>893.84395809394277</c:v>
                </c:pt>
                <c:pt idx="12">
                  <c:v>912.40195962463542</c:v>
                </c:pt>
                <c:pt idx="13">
                  <c:v>925.76213117628186</c:v>
                </c:pt>
                <c:pt idx="14">
                  <c:v>940.6641666666668</c:v>
                </c:pt>
              </c:numCache>
            </c:numRef>
          </c:val>
          <c:smooth val="0"/>
        </c:ser>
        <c:dLbls>
          <c:showLegendKey val="0"/>
          <c:showVal val="0"/>
          <c:showCatName val="0"/>
          <c:showSerName val="0"/>
          <c:showPercent val="0"/>
          <c:showBubbleSize val="0"/>
        </c:dLbls>
        <c:marker val="1"/>
        <c:smooth val="0"/>
        <c:axId val="227680640"/>
        <c:axId val="227682176"/>
      </c:lineChart>
      <c:catAx>
        <c:axId val="227680640"/>
        <c:scaling>
          <c:orientation val="minMax"/>
        </c:scaling>
        <c:delete val="0"/>
        <c:axPos val="b"/>
        <c:numFmt formatCode="General" sourceLinked="1"/>
        <c:majorTickMark val="cross"/>
        <c:minorTickMark val="none"/>
        <c:tickLblPos val="nextTo"/>
        <c:crossAx val="227682176"/>
        <c:crosses val="autoZero"/>
        <c:auto val="1"/>
        <c:lblAlgn val="ctr"/>
        <c:lblOffset val="100"/>
        <c:tickLblSkip val="2"/>
        <c:noMultiLvlLbl val="0"/>
      </c:catAx>
      <c:valAx>
        <c:axId val="227682176"/>
        <c:scaling>
          <c:orientation val="minMax"/>
          <c:max val="950"/>
          <c:min val="650"/>
        </c:scaling>
        <c:delete val="0"/>
        <c:axPos val="l"/>
        <c:majorGridlines/>
        <c:numFmt formatCode="&quot;$&quot;#,##0" sourceLinked="0"/>
        <c:majorTickMark val="none"/>
        <c:minorTickMark val="none"/>
        <c:tickLblPos val="nextTo"/>
        <c:spPr>
          <a:ln w="9525">
            <a:solidFill>
              <a:schemeClr val="tx1"/>
            </a:solidFill>
          </a:ln>
        </c:spPr>
        <c:crossAx val="227680640"/>
        <c:crosses val="autoZero"/>
        <c:crossBetween val="between"/>
      </c:valAx>
    </c:plotArea>
    <c:legend>
      <c:legendPos val="b"/>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6688" y="0"/>
            <a:ext cx="3041650" cy="466725"/>
          </a:xfrm>
          <a:prstGeom prst="rect">
            <a:avLst/>
          </a:prstGeom>
        </p:spPr>
        <p:txBody>
          <a:bodyPr vert="horz" lIns="91440" tIns="45720" rIns="91440" bIns="45720" rtlCol="0"/>
          <a:lstStyle>
            <a:lvl1pPr algn="r">
              <a:defRPr sz="1200"/>
            </a:lvl1pPr>
          </a:lstStyle>
          <a:p>
            <a:fld id="{FB5328B0-26F9-4D1A-A800-130BB5FE3D74}" type="datetimeFigureOut">
              <a:rPr lang="en-US" smtClean="0"/>
              <a:t>1/29/2016</a:t>
            </a:fld>
            <a:endParaRPr lang="en-US"/>
          </a:p>
        </p:txBody>
      </p:sp>
      <p:sp>
        <p:nvSpPr>
          <p:cNvPr id="4" name="Footer Placeholder 3"/>
          <p:cNvSpPr>
            <a:spLocks noGrp="1"/>
          </p:cNvSpPr>
          <p:nvPr>
            <p:ph type="ftr" sz="quarter" idx="2"/>
          </p:nvPr>
        </p:nvSpPr>
        <p:spPr>
          <a:xfrm>
            <a:off x="0" y="8839201"/>
            <a:ext cx="304165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6688" y="8839201"/>
            <a:ext cx="3041650" cy="466725"/>
          </a:xfrm>
          <a:prstGeom prst="rect">
            <a:avLst/>
          </a:prstGeom>
        </p:spPr>
        <p:txBody>
          <a:bodyPr vert="horz" lIns="91440" tIns="45720" rIns="91440" bIns="45720" rtlCol="0" anchor="b"/>
          <a:lstStyle>
            <a:lvl1pPr algn="r">
              <a:defRPr sz="1200"/>
            </a:lvl1pPr>
          </a:lstStyle>
          <a:p>
            <a:fld id="{0B731884-1A96-47EF-957F-18B2B6F56374}" type="slidenum">
              <a:rPr lang="en-US" smtClean="0"/>
              <a:t>‹#›</a:t>
            </a:fld>
            <a:endParaRPr lang="en-US"/>
          </a:p>
        </p:txBody>
      </p:sp>
    </p:spTree>
    <p:extLst>
      <p:ext uri="{BB962C8B-B14F-4D97-AF65-F5344CB8AC3E}">
        <p14:creationId xmlns:p14="http://schemas.microsoft.com/office/powerpoint/2010/main" val="1970737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1967" cy="46529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6335" y="0"/>
            <a:ext cx="3041967" cy="465296"/>
          </a:xfrm>
          <a:prstGeom prst="rect">
            <a:avLst/>
          </a:prstGeom>
        </p:spPr>
        <p:txBody>
          <a:bodyPr vert="horz" lIns="91440" tIns="45720" rIns="91440" bIns="45720" rtlCol="0"/>
          <a:lstStyle>
            <a:lvl1pPr algn="r">
              <a:defRPr sz="1200"/>
            </a:lvl1pPr>
          </a:lstStyle>
          <a:p>
            <a:fld id="{F874D2C9-42AB-4384-9B27-BC929AF03444}" type="datetimeFigureOut">
              <a:rPr lang="en-GB" smtClean="0"/>
              <a:t>29/01/2016</a:t>
            </a:fld>
            <a:endParaRPr lang="en-GB"/>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993" y="4420316"/>
            <a:ext cx="5615940" cy="418766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8839014"/>
            <a:ext cx="3041967" cy="46529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6335" y="8839014"/>
            <a:ext cx="3041967" cy="465296"/>
          </a:xfrm>
          <a:prstGeom prst="rect">
            <a:avLst/>
          </a:prstGeom>
        </p:spPr>
        <p:txBody>
          <a:bodyPr vert="horz" lIns="91440" tIns="45720" rIns="91440" bIns="45720" rtlCol="0" anchor="b"/>
          <a:lstStyle>
            <a:lvl1pPr algn="r">
              <a:defRPr sz="1200"/>
            </a:lvl1pPr>
          </a:lstStyle>
          <a:p>
            <a:fld id="{A340953D-71E2-4F02-9528-5789CD980E2A}" type="slidenum">
              <a:rPr lang="en-GB" smtClean="0"/>
              <a:t>‹#›</a:t>
            </a:fld>
            <a:endParaRPr lang="en-GB"/>
          </a:p>
        </p:txBody>
      </p:sp>
    </p:spTree>
    <p:extLst>
      <p:ext uri="{BB962C8B-B14F-4D97-AF65-F5344CB8AC3E}">
        <p14:creationId xmlns:p14="http://schemas.microsoft.com/office/powerpoint/2010/main" val="1500794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40953D-71E2-4F02-9528-5789CD980E2A}" type="slidenum">
              <a:rPr lang="en-GB" smtClean="0"/>
              <a:t>2</a:t>
            </a:fld>
            <a:endParaRPr lang="en-GB"/>
          </a:p>
        </p:txBody>
      </p:sp>
    </p:spTree>
    <p:extLst>
      <p:ext uri="{BB962C8B-B14F-4D97-AF65-F5344CB8AC3E}">
        <p14:creationId xmlns:p14="http://schemas.microsoft.com/office/powerpoint/2010/main" val="1331810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0953D-71E2-4F02-9528-5789CD980E2A}" type="slidenum">
              <a:rPr lang="en-GB" smtClean="0"/>
              <a:t>19</a:t>
            </a:fld>
            <a:endParaRPr lang="en-GB"/>
          </a:p>
        </p:txBody>
      </p:sp>
    </p:spTree>
    <p:extLst>
      <p:ext uri="{BB962C8B-B14F-4D97-AF65-F5344CB8AC3E}">
        <p14:creationId xmlns:p14="http://schemas.microsoft.com/office/powerpoint/2010/main" val="2910196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this baseline assumption,</a:t>
            </a:r>
            <a:r>
              <a:rPr lang="en-US" baseline="0" dirty="0" smtClean="0"/>
              <a:t> predictable actions by employers and outcomes can be described and quantified. The key guiding principle is: employers are operating in competitive markets with a low marginal revenue structure AND these employers are profit-seeking in their business activities (i.e. they are not non-profits and intend to generate net positive returns in the long-run). </a:t>
            </a:r>
            <a:endParaRPr lang="en-US" dirty="0"/>
          </a:p>
        </p:txBody>
      </p:sp>
      <p:sp>
        <p:nvSpPr>
          <p:cNvPr id="4" name="Slide Number Placeholder 3"/>
          <p:cNvSpPr>
            <a:spLocks noGrp="1"/>
          </p:cNvSpPr>
          <p:nvPr>
            <p:ph type="sldNum" sz="quarter" idx="10"/>
          </p:nvPr>
        </p:nvSpPr>
        <p:spPr/>
        <p:txBody>
          <a:bodyPr/>
          <a:lstStyle/>
          <a:p>
            <a:fld id="{A340953D-71E2-4F02-9528-5789CD980E2A}" type="slidenum">
              <a:rPr lang="en-GB" smtClean="0"/>
              <a:t>8</a:t>
            </a:fld>
            <a:endParaRPr lang="en-GB"/>
          </a:p>
        </p:txBody>
      </p:sp>
    </p:spTree>
    <p:extLst>
      <p:ext uri="{BB962C8B-B14F-4D97-AF65-F5344CB8AC3E}">
        <p14:creationId xmlns:p14="http://schemas.microsoft.com/office/powerpoint/2010/main" val="2721051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mitigate risk of EAP duties test violation, senior</a:t>
            </a:r>
            <a:r>
              <a:rPr lang="en-US" baseline="0" dirty="0" smtClean="0"/>
              <a:t> and general managers would likely absorb some of the responsibilities of first-line supervisors. This would ultimately widen the wage and career gap between senior managers who are exempt, salaried workers (and eligible for bonuses, etc.) from entry-level/front-line supervisors who would be paid hourly and have lower likelihood of now receiving bonuses.  </a:t>
            </a:r>
            <a:endParaRPr lang="en-US" dirty="0"/>
          </a:p>
        </p:txBody>
      </p:sp>
      <p:sp>
        <p:nvSpPr>
          <p:cNvPr id="4" name="Slide Number Placeholder 3"/>
          <p:cNvSpPr>
            <a:spLocks noGrp="1"/>
          </p:cNvSpPr>
          <p:nvPr>
            <p:ph type="sldNum" sz="quarter" idx="10"/>
          </p:nvPr>
        </p:nvSpPr>
        <p:spPr/>
        <p:txBody>
          <a:bodyPr/>
          <a:lstStyle/>
          <a:p>
            <a:fld id="{A340953D-71E2-4F02-9528-5789CD980E2A}" type="slidenum">
              <a:rPr lang="en-GB" smtClean="0"/>
              <a:t>11</a:t>
            </a:fld>
            <a:endParaRPr lang="en-GB"/>
          </a:p>
        </p:txBody>
      </p:sp>
    </p:spTree>
    <p:extLst>
      <p:ext uri="{BB962C8B-B14F-4D97-AF65-F5344CB8AC3E}">
        <p14:creationId xmlns:p14="http://schemas.microsoft.com/office/powerpoint/2010/main" val="3988422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Considered a transfer</a:t>
            </a:r>
            <a:r>
              <a:rPr lang="en-US" baseline="0" dirty="0" smtClean="0"/>
              <a:t> model approach, reducing hours of productive workers to offset rising wage cost, will open the door to hire part-time workers to fill the productivity gap. However, this outcome comes at the expense of middle-income wages and further polarizes the compensation structure of workforce. </a:t>
            </a:r>
            <a:endParaRPr lang="en-US" dirty="0"/>
          </a:p>
        </p:txBody>
      </p:sp>
      <p:sp>
        <p:nvSpPr>
          <p:cNvPr id="4" name="Slide Number Placeholder 3"/>
          <p:cNvSpPr>
            <a:spLocks noGrp="1"/>
          </p:cNvSpPr>
          <p:nvPr>
            <p:ph type="sldNum" sz="quarter" idx="10"/>
          </p:nvPr>
        </p:nvSpPr>
        <p:spPr/>
        <p:txBody>
          <a:bodyPr/>
          <a:lstStyle/>
          <a:p>
            <a:fld id="{A340953D-71E2-4F02-9528-5789CD980E2A}" type="slidenum">
              <a:rPr lang="en-GB" smtClean="0"/>
              <a:t>12</a:t>
            </a:fld>
            <a:endParaRPr lang="en-GB"/>
          </a:p>
        </p:txBody>
      </p:sp>
    </p:spTree>
    <p:extLst>
      <p:ext uri="{BB962C8B-B14F-4D97-AF65-F5344CB8AC3E}">
        <p14:creationId xmlns:p14="http://schemas.microsoft.com/office/powerpoint/2010/main" val="2910196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0953D-71E2-4F02-9528-5789CD980E2A}" type="slidenum">
              <a:rPr lang="en-GB" smtClean="0"/>
              <a:t>13</a:t>
            </a:fld>
            <a:endParaRPr lang="en-GB"/>
          </a:p>
        </p:txBody>
      </p:sp>
    </p:spTree>
    <p:extLst>
      <p:ext uri="{BB962C8B-B14F-4D97-AF65-F5344CB8AC3E}">
        <p14:creationId xmlns:p14="http://schemas.microsoft.com/office/powerpoint/2010/main" val="2910196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solidFill>
                  <a:srgbClr val="000000"/>
                </a:solidFill>
              </a:rPr>
              <a:t>Salaried workers in states with lower wages will more likely be affected.</a:t>
            </a:r>
          </a:p>
          <a:p>
            <a:pPr marL="285750" indent="-285750">
              <a:buFont typeface="Arial" panose="020B0604020202020204" pitchFamily="34" charset="0"/>
              <a:buChar char="•"/>
            </a:pPr>
            <a:r>
              <a:rPr lang="en-US" dirty="0" smtClean="0">
                <a:solidFill>
                  <a:srgbClr val="000000"/>
                </a:solidFill>
              </a:rPr>
              <a:t>Higher proportions of workers in the SE will likely be subject to adverse employment and compensation outcomes.</a:t>
            </a:r>
          </a:p>
          <a:p>
            <a:pPr marL="285750" indent="-285750">
              <a:buFont typeface="Arial" panose="020B0604020202020204" pitchFamily="34" charset="0"/>
              <a:buChar char="•"/>
            </a:pPr>
            <a:r>
              <a:rPr lang="en-US" dirty="0" smtClean="0"/>
              <a:t>Relative wages are much lower in some areas than others, and much lower than the proposed </a:t>
            </a:r>
            <a:r>
              <a:rPr lang="en-US" u="sng" dirty="0" smtClean="0"/>
              <a:t>national</a:t>
            </a:r>
            <a:r>
              <a:rPr lang="en-US" dirty="0" smtClean="0"/>
              <a:t> cutoff of $50,440/year.</a:t>
            </a:r>
          </a:p>
          <a:p>
            <a:endParaRPr lang="en-US" dirty="0"/>
          </a:p>
        </p:txBody>
      </p:sp>
      <p:sp>
        <p:nvSpPr>
          <p:cNvPr id="4" name="Slide Number Placeholder 3"/>
          <p:cNvSpPr>
            <a:spLocks noGrp="1"/>
          </p:cNvSpPr>
          <p:nvPr>
            <p:ph type="sldNum" sz="quarter" idx="10"/>
          </p:nvPr>
        </p:nvSpPr>
        <p:spPr/>
        <p:txBody>
          <a:bodyPr/>
          <a:lstStyle/>
          <a:p>
            <a:fld id="{A340953D-71E2-4F02-9528-5789CD980E2A}" type="slidenum">
              <a:rPr lang="en-GB" smtClean="0"/>
              <a:t>14</a:t>
            </a:fld>
            <a:endParaRPr lang="en-GB"/>
          </a:p>
        </p:txBody>
      </p:sp>
    </p:spTree>
    <p:extLst>
      <p:ext uri="{BB962C8B-B14F-4D97-AF65-F5344CB8AC3E}">
        <p14:creationId xmlns:p14="http://schemas.microsoft.com/office/powerpoint/2010/main" val="3829283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rgbClr val="000000"/>
                </a:solidFill>
              </a:rPr>
              <a:t>Employers </a:t>
            </a:r>
            <a:r>
              <a:rPr lang="en-US" b="0" dirty="0" smtClean="0">
                <a:solidFill>
                  <a:srgbClr val="000000"/>
                </a:solidFill>
              </a:rPr>
              <a:t>will have to weigh the increased moving target of EAP exemption against a non-exempt hourly structure</a:t>
            </a:r>
          </a:p>
          <a:p>
            <a:endParaRPr lang="en-US" sz="1200" b="0" i="0" u="none" strike="noStrike" kern="1200" baseline="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A340953D-71E2-4F02-9528-5789CD980E2A}" type="slidenum">
              <a:rPr lang="en-GB" smtClean="0"/>
              <a:t>15</a:t>
            </a:fld>
            <a:endParaRPr lang="en-GB"/>
          </a:p>
        </p:txBody>
      </p:sp>
    </p:spTree>
    <p:extLst>
      <p:ext uri="{BB962C8B-B14F-4D97-AF65-F5344CB8AC3E}">
        <p14:creationId xmlns:p14="http://schemas.microsoft.com/office/powerpoint/2010/main" val="2910196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0953D-71E2-4F02-9528-5789CD980E2A}" type="slidenum">
              <a:rPr lang="en-GB" smtClean="0"/>
              <a:t>16</a:t>
            </a:fld>
            <a:endParaRPr lang="en-GB"/>
          </a:p>
        </p:txBody>
      </p:sp>
    </p:spTree>
    <p:extLst>
      <p:ext uri="{BB962C8B-B14F-4D97-AF65-F5344CB8AC3E}">
        <p14:creationId xmlns:p14="http://schemas.microsoft.com/office/powerpoint/2010/main" val="2910196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0953D-71E2-4F02-9528-5789CD980E2A}" type="slidenum">
              <a:rPr lang="en-GB" smtClean="0"/>
              <a:t>17</a:t>
            </a:fld>
            <a:endParaRPr lang="en-GB"/>
          </a:p>
        </p:txBody>
      </p:sp>
    </p:spTree>
    <p:extLst>
      <p:ext uri="{BB962C8B-B14F-4D97-AF65-F5344CB8AC3E}">
        <p14:creationId xmlns:p14="http://schemas.microsoft.com/office/powerpoint/2010/main" val="2910196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94266" y="2130425"/>
            <a:ext cx="7763934" cy="1470025"/>
          </a:xfrm>
        </p:spPr>
        <p:txBody>
          <a:bodyPr>
            <a:normAutofit/>
          </a:bodyPr>
          <a:lstStyle>
            <a:lvl1pPr algn="l">
              <a:defRPr sz="2400"/>
            </a:lvl1pPr>
          </a:lstStyle>
          <a:p>
            <a:r>
              <a:rPr lang="en-GB" dirty="0" smtClean="0"/>
              <a:t>Click to edit Master title style</a:t>
            </a:r>
            <a:endParaRPr lang="en-US" dirty="0"/>
          </a:p>
        </p:txBody>
      </p:sp>
      <p:sp>
        <p:nvSpPr>
          <p:cNvPr id="3" name="Subtitle 2"/>
          <p:cNvSpPr>
            <a:spLocks noGrp="1"/>
          </p:cNvSpPr>
          <p:nvPr>
            <p:ph type="subTitle" idx="1"/>
          </p:nvPr>
        </p:nvSpPr>
        <p:spPr>
          <a:xfrm>
            <a:off x="694266" y="3600450"/>
            <a:ext cx="7078134" cy="2038350"/>
          </a:xfrm>
        </p:spPr>
        <p:txBody>
          <a:bodyPr/>
          <a:lstStyle>
            <a:lvl1pPr marL="0" indent="0" algn="l">
              <a:buNone/>
              <a:defRPr>
                <a:solidFill>
                  <a:srgbClr val="17375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4" name="Date Placeholder 3"/>
          <p:cNvSpPr>
            <a:spLocks noGrp="1"/>
          </p:cNvSpPr>
          <p:nvPr>
            <p:ph type="dt" sz="half" idx="10"/>
          </p:nvPr>
        </p:nvSpPr>
        <p:spPr/>
        <p:txBody>
          <a:bodyPr/>
          <a:lstStyle/>
          <a:p>
            <a:fld id="{ADC38D88-02C7-4761-9E73-F0735F47AE97}" type="datetime1">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28F20-9BE8-C549-B4DA-35384EC6BE1B}" type="slidenum">
              <a:rPr lang="en-US" smtClean="0"/>
              <a:t>‹#›</a:t>
            </a:fld>
            <a:endParaRPr lang="en-US"/>
          </a:p>
        </p:txBody>
      </p:sp>
    </p:spTree>
    <p:extLst>
      <p:ext uri="{BB962C8B-B14F-4D97-AF65-F5344CB8AC3E}">
        <p14:creationId xmlns:p14="http://schemas.microsoft.com/office/powerpoint/2010/main" val="1199428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3469"/>
                </a:solidFill>
              </a:defRPr>
            </a:lvl1pPr>
          </a:lstStyle>
          <a:p>
            <a:r>
              <a:rPr lang="en-GB" dirty="0" smtClean="0"/>
              <a:t>Click to edit Master title style</a:t>
            </a:r>
            <a:endParaRPr lang="en-US" dirty="0"/>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C5ECF216-0F67-4F1F-80B8-A081BCAF4A05}" type="datetime1">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28F20-9BE8-C549-B4DA-35384EC6BE1B}" type="slidenum">
              <a:rPr lang="en-US" smtClean="0"/>
              <a:t>‹#›</a:t>
            </a:fld>
            <a:endParaRPr lang="en-US"/>
          </a:p>
        </p:txBody>
      </p:sp>
    </p:spTree>
    <p:extLst>
      <p:ext uri="{BB962C8B-B14F-4D97-AF65-F5344CB8AC3E}">
        <p14:creationId xmlns:p14="http://schemas.microsoft.com/office/powerpoint/2010/main" val="3016314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3B2BD75-7A90-418E-BA25-5216BFE5730F}" type="datetime1">
              <a:rPr lang="en-US" smtClean="0"/>
              <a:t>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228F20-9BE8-C549-B4DA-35384EC6BE1B}" type="slidenum">
              <a:rPr lang="en-US" smtClean="0"/>
              <a:t>‹#›</a:t>
            </a:fld>
            <a:endParaRPr lang="en-US"/>
          </a:p>
        </p:txBody>
      </p:sp>
    </p:spTree>
    <p:extLst>
      <p:ext uri="{BB962C8B-B14F-4D97-AF65-F5344CB8AC3E}">
        <p14:creationId xmlns:p14="http://schemas.microsoft.com/office/powerpoint/2010/main" val="1912123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7E45FF-A096-4662-8E7F-DAA2C7AF81CA}" type="datetime1">
              <a:rPr lang="en-US" smtClean="0"/>
              <a:t>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228F20-9BE8-C549-B4DA-35384EC6BE1B}" type="slidenum">
              <a:rPr lang="en-US" smtClean="0"/>
              <a:t>‹#›</a:t>
            </a:fld>
            <a:endParaRPr lang="en-US"/>
          </a:p>
        </p:txBody>
      </p:sp>
    </p:spTree>
    <p:extLst>
      <p:ext uri="{BB962C8B-B14F-4D97-AF65-F5344CB8AC3E}">
        <p14:creationId xmlns:p14="http://schemas.microsoft.com/office/powerpoint/2010/main" val="26510909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0403" y="274638"/>
            <a:ext cx="5334001" cy="741362"/>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694267" y="1600200"/>
            <a:ext cx="7763934"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694266" y="6356350"/>
            <a:ext cx="1896533" cy="365125"/>
          </a:xfrm>
          <a:prstGeom prst="rect">
            <a:avLst/>
          </a:prstGeom>
        </p:spPr>
        <p:txBody>
          <a:bodyPr vert="horz" lIns="91440" tIns="45720" rIns="91440" bIns="45720" rtlCol="0" anchor="ctr"/>
          <a:lstStyle>
            <a:lvl1pPr algn="l">
              <a:defRPr sz="1200" b="0" i="0">
                <a:solidFill>
                  <a:srgbClr val="17375E"/>
                </a:solidFill>
                <a:latin typeface="Helvetica"/>
                <a:cs typeface="Helvetica"/>
              </a:defRPr>
            </a:lvl1pPr>
          </a:lstStyle>
          <a:p>
            <a:fld id="{2E83F811-8A28-4CE5-8DDF-4B6BBA81317D}" type="datetime1">
              <a:rPr lang="en-US" smtClean="0"/>
              <a:t>1/29/2016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rgbClr val="17375E"/>
                </a:solidFill>
                <a:latin typeface="Helvetica"/>
                <a:cs typeface="Helvetica"/>
              </a:defRPr>
            </a:lvl1pPr>
          </a:lstStyle>
          <a:p>
            <a:endParaRPr lang="en-US"/>
          </a:p>
        </p:txBody>
      </p:sp>
      <p:sp>
        <p:nvSpPr>
          <p:cNvPr id="6" name="Slide Number Placeholder 5"/>
          <p:cNvSpPr>
            <a:spLocks noGrp="1"/>
          </p:cNvSpPr>
          <p:nvPr>
            <p:ph type="sldNum" sz="quarter" idx="4"/>
          </p:nvPr>
        </p:nvSpPr>
        <p:spPr>
          <a:xfrm>
            <a:off x="6553200" y="6356350"/>
            <a:ext cx="1981204" cy="365125"/>
          </a:xfrm>
          <a:prstGeom prst="rect">
            <a:avLst/>
          </a:prstGeom>
        </p:spPr>
        <p:txBody>
          <a:bodyPr vert="horz" lIns="91440" tIns="45720" rIns="91440" bIns="45720" rtlCol="0" anchor="ctr"/>
          <a:lstStyle>
            <a:lvl1pPr algn="r">
              <a:defRPr sz="1200" b="0" i="0">
                <a:solidFill>
                  <a:srgbClr val="17375E"/>
                </a:solidFill>
                <a:latin typeface="Helvetica"/>
                <a:cs typeface="Helvetica"/>
              </a:defRPr>
            </a:lvl1pPr>
          </a:lstStyle>
          <a:p>
            <a:fld id="{A1228F20-9BE8-C549-B4DA-35384EC6BE1B}" type="slidenum">
              <a:rPr lang="en-US" smtClean="0"/>
              <a:pPr/>
              <a:t>‹#›</a:t>
            </a:fld>
            <a:endParaRPr lang="en-US"/>
          </a:p>
        </p:txBody>
      </p:sp>
      <p:pic>
        <p:nvPicPr>
          <p:cNvPr id="8" name="Picture 7" descr="masterOELogo.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96900" y="177799"/>
            <a:ext cx="2281768" cy="662449"/>
          </a:xfrm>
          <a:prstGeom prst="rect">
            <a:avLst/>
          </a:prstGeom>
        </p:spPr>
      </p:pic>
    </p:spTree>
    <p:extLst>
      <p:ext uri="{BB962C8B-B14F-4D97-AF65-F5344CB8AC3E}">
        <p14:creationId xmlns:p14="http://schemas.microsoft.com/office/powerpoint/2010/main" val="836047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hf hdr="0" ftr="0" dt="0"/>
  <p:txStyles>
    <p:titleStyle>
      <a:lvl1pPr algn="r" defTabSz="457200" rtl="0" eaLnBrk="1" latinLnBrk="0" hangingPunct="1">
        <a:spcBef>
          <a:spcPct val="0"/>
        </a:spcBef>
        <a:buNone/>
        <a:defRPr sz="1800" b="1" i="0" kern="1200" cap="all" baseline="0">
          <a:solidFill>
            <a:srgbClr val="003469"/>
          </a:solidFill>
          <a:latin typeface="Helvetica"/>
          <a:ea typeface="+mj-ea"/>
          <a:cs typeface="+mj-cs"/>
        </a:defRPr>
      </a:lvl1pPr>
    </p:titleStyle>
    <p:bodyStyle>
      <a:lvl1pPr marL="342900" indent="-342900" algn="l" defTabSz="457200" rtl="0" eaLnBrk="1" latinLnBrk="0" hangingPunct="1">
        <a:spcBef>
          <a:spcPct val="20000"/>
        </a:spcBef>
        <a:buSzPct val="100000"/>
        <a:buFont typeface="Arial"/>
        <a:buChar char="•"/>
        <a:defRPr sz="1800" b="1" i="0" kern="1200" baseline="0">
          <a:solidFill>
            <a:srgbClr val="003469"/>
          </a:solidFill>
          <a:latin typeface="Helvetica"/>
          <a:ea typeface="+mn-ea"/>
          <a:cs typeface="+mn-cs"/>
        </a:defRPr>
      </a:lvl1pPr>
      <a:lvl2pPr marL="742950" indent="-285750" algn="l" defTabSz="457200" rtl="0" eaLnBrk="1" latinLnBrk="0" hangingPunct="1">
        <a:spcBef>
          <a:spcPct val="20000"/>
        </a:spcBef>
        <a:buSzPct val="100000"/>
        <a:buFont typeface="Arial"/>
        <a:buChar char="•"/>
        <a:defRPr sz="1800" b="1" i="0" kern="1200" baseline="0">
          <a:solidFill>
            <a:srgbClr val="003469"/>
          </a:solidFill>
          <a:latin typeface="Helvetica"/>
          <a:ea typeface="+mn-ea"/>
          <a:cs typeface="+mn-cs"/>
        </a:defRPr>
      </a:lvl2pPr>
      <a:lvl3pPr marL="1143000" indent="-228600" algn="l" defTabSz="457200" rtl="0" eaLnBrk="1" latinLnBrk="0" hangingPunct="1">
        <a:spcBef>
          <a:spcPct val="20000"/>
        </a:spcBef>
        <a:buSzPct val="100000"/>
        <a:buFont typeface="Arial"/>
        <a:buChar char="•"/>
        <a:defRPr sz="1800" b="1" i="0" kern="1200" baseline="0">
          <a:solidFill>
            <a:srgbClr val="003469"/>
          </a:solidFill>
          <a:latin typeface="Helvetica"/>
          <a:ea typeface="+mn-ea"/>
          <a:cs typeface="+mn-cs"/>
        </a:defRPr>
      </a:lvl3pPr>
      <a:lvl4pPr marL="1600200" indent="-228600" algn="l" defTabSz="457200" rtl="0" eaLnBrk="1" latinLnBrk="0" hangingPunct="1">
        <a:spcBef>
          <a:spcPct val="20000"/>
        </a:spcBef>
        <a:buSzPct val="100000"/>
        <a:buFont typeface="Arial"/>
        <a:buChar char="•"/>
        <a:defRPr sz="1800" b="1" i="0" kern="1200" baseline="0">
          <a:solidFill>
            <a:srgbClr val="003469"/>
          </a:solidFill>
          <a:latin typeface="Helvetica"/>
          <a:ea typeface="+mn-ea"/>
          <a:cs typeface="+mn-cs"/>
        </a:defRPr>
      </a:lvl4pPr>
      <a:lvl5pPr marL="2057400" indent="-228600" algn="l" defTabSz="457200" rtl="0" eaLnBrk="1" latinLnBrk="0" hangingPunct="1">
        <a:spcBef>
          <a:spcPct val="20000"/>
        </a:spcBef>
        <a:buSzPct val="100000"/>
        <a:buFont typeface="Arial"/>
        <a:buChar char="•"/>
        <a:defRPr sz="1800" b="1" i="0" kern="1200" baseline="0">
          <a:solidFill>
            <a:srgbClr val="003469"/>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b="1" dirty="0" smtClean="0">
                <a:solidFill>
                  <a:schemeClr val="bg1"/>
                </a:solidFill>
                <a:latin typeface="Helvetica"/>
                <a:cs typeface="Helvetica"/>
              </a:rPr>
              <a:t>Rethinking Overtime</a:t>
            </a:r>
            <a:endParaRPr lang="en-US" b="1" dirty="0">
              <a:solidFill>
                <a:schemeClr val="bg1"/>
              </a:solidFill>
              <a:latin typeface="Helvetica"/>
              <a:cs typeface="Helvetica"/>
            </a:endParaRPr>
          </a:p>
        </p:txBody>
      </p:sp>
      <p:sp>
        <p:nvSpPr>
          <p:cNvPr id="3" name="Subtitle 2"/>
          <p:cNvSpPr>
            <a:spLocks noGrp="1"/>
          </p:cNvSpPr>
          <p:nvPr>
            <p:ph type="subTitle" idx="1"/>
          </p:nvPr>
        </p:nvSpPr>
        <p:spPr>
          <a:xfrm>
            <a:off x="685800" y="3351210"/>
            <a:ext cx="7086600" cy="2672219"/>
          </a:xfrm>
        </p:spPr>
        <p:txBody>
          <a:bodyPr/>
          <a:lstStyle/>
          <a:p>
            <a:pPr algn="l"/>
            <a:r>
              <a:rPr lang="en-US" b="1" dirty="0" smtClean="0">
                <a:solidFill>
                  <a:srgbClr val="FFFFFF"/>
                </a:solidFill>
                <a:latin typeface="Helvetica"/>
                <a:cs typeface="Helvetica"/>
              </a:rPr>
              <a:t>Implications of Increased Overtime Exemption Thresholds</a:t>
            </a:r>
            <a:endParaRPr lang="en-US" b="1" dirty="0">
              <a:solidFill>
                <a:srgbClr val="FFFFFF"/>
              </a:solidFill>
              <a:latin typeface="Helvetica"/>
              <a:cs typeface="Helvetica"/>
            </a:endParaRPr>
          </a:p>
        </p:txBody>
      </p:sp>
      <p:sp>
        <p:nvSpPr>
          <p:cNvPr id="4" name="Subtitle 2"/>
          <p:cNvSpPr txBox="1">
            <a:spLocks/>
          </p:cNvSpPr>
          <p:nvPr/>
        </p:nvSpPr>
        <p:spPr>
          <a:xfrm>
            <a:off x="713013" y="6229361"/>
            <a:ext cx="7772400" cy="65584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sz="1800" b="1" dirty="0" smtClean="0">
                <a:solidFill>
                  <a:srgbClr val="17375E"/>
                </a:solidFill>
                <a:latin typeface="Helvetica"/>
                <a:cs typeface="Helvetica"/>
              </a:rPr>
              <a:t>February 1, 2016</a:t>
            </a:r>
            <a:endParaRPr lang="en-US" sz="1800" b="1" dirty="0">
              <a:solidFill>
                <a:srgbClr val="17375E"/>
              </a:solidFill>
              <a:latin typeface="Helvetica"/>
              <a:cs typeface="Helvetica"/>
            </a:endParaRPr>
          </a:p>
        </p:txBody>
      </p:sp>
    </p:spTree>
    <p:extLst>
      <p:ext uri="{BB962C8B-B14F-4D97-AF65-F5344CB8AC3E}">
        <p14:creationId xmlns:p14="http://schemas.microsoft.com/office/powerpoint/2010/main" val="1253881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a:xfrm>
            <a:off x="690030" y="2138523"/>
            <a:ext cx="7763934" cy="1403748"/>
          </a:xfrm>
        </p:spPr>
        <p:txBody>
          <a:bodyPr lIns="0" rIns="0">
            <a:noAutofit/>
          </a:bodyPr>
          <a:lstStyle/>
          <a:p>
            <a:pPr marL="0" indent="0">
              <a:buNone/>
            </a:pPr>
            <a:r>
              <a:rPr lang="en-US" sz="2400" dirty="0" smtClean="0">
                <a:solidFill>
                  <a:srgbClr val="000000"/>
                </a:solidFill>
              </a:rPr>
              <a:t>Compensation trade-off:</a:t>
            </a:r>
          </a:p>
          <a:p>
            <a:pPr marL="0" lvl="1" indent="0">
              <a:buNone/>
            </a:pPr>
            <a:r>
              <a:rPr lang="en-US" b="0" dirty="0" smtClean="0">
                <a:solidFill>
                  <a:srgbClr val="000000"/>
                </a:solidFill>
              </a:rPr>
              <a:t>Employers </a:t>
            </a:r>
            <a:r>
              <a:rPr lang="en-US" b="0" dirty="0">
                <a:solidFill>
                  <a:srgbClr val="000000"/>
                </a:solidFill>
              </a:rPr>
              <a:t>increase the salaries of workers near threshold to tip them over it, but other benefits are traded off to </a:t>
            </a:r>
            <a:r>
              <a:rPr lang="en-US" b="0" dirty="0" smtClean="0">
                <a:solidFill>
                  <a:srgbClr val="000000"/>
                </a:solidFill>
              </a:rPr>
              <a:t>compensate</a:t>
            </a:r>
            <a:r>
              <a:rPr lang="en-US" b="0" dirty="0" smtClean="0">
                <a:solidFill>
                  <a:srgbClr val="000000"/>
                </a:solidFill>
              </a:rPr>
              <a:t/>
            </a:r>
            <a:br>
              <a:rPr lang="en-US" b="0" dirty="0" smtClean="0">
                <a:solidFill>
                  <a:srgbClr val="000000"/>
                </a:solidFill>
              </a:rPr>
            </a:br>
            <a:endParaRPr lang="en-US" b="0" dirty="0">
              <a:solidFill>
                <a:srgbClr val="000000"/>
              </a:solidFill>
            </a:endParaRPr>
          </a:p>
          <a:p>
            <a:r>
              <a:rPr lang="en-US" b="0" dirty="0" smtClean="0">
                <a:solidFill>
                  <a:schemeClr val="tx1"/>
                </a:solidFill>
              </a:rPr>
              <a:t>Currently exempt workers just below the $970/</a:t>
            </a:r>
            <a:r>
              <a:rPr lang="en-US" b="0" dirty="0" err="1" smtClean="0">
                <a:solidFill>
                  <a:schemeClr val="tx1"/>
                </a:solidFill>
              </a:rPr>
              <a:t>wk</a:t>
            </a:r>
            <a:r>
              <a:rPr lang="en-US" b="0" dirty="0" smtClean="0">
                <a:solidFill>
                  <a:schemeClr val="tx1"/>
                </a:solidFill>
              </a:rPr>
              <a:t> threshold will likely see their salaries increased.</a:t>
            </a:r>
            <a:br>
              <a:rPr lang="en-US" b="0" dirty="0" smtClean="0">
                <a:solidFill>
                  <a:schemeClr val="tx1"/>
                </a:solidFill>
              </a:rPr>
            </a:br>
            <a:endParaRPr lang="en-US" b="0" dirty="0" smtClean="0">
              <a:solidFill>
                <a:schemeClr val="tx1"/>
              </a:solidFill>
            </a:endParaRPr>
          </a:p>
          <a:p>
            <a:r>
              <a:rPr lang="en-US" b="0" dirty="0" smtClean="0">
                <a:solidFill>
                  <a:schemeClr val="tx1"/>
                </a:solidFill>
              </a:rPr>
              <a:t>However, </a:t>
            </a:r>
            <a:r>
              <a:rPr lang="en-US" b="0" dirty="0" smtClean="0">
                <a:solidFill>
                  <a:schemeClr val="tx1"/>
                </a:solidFill>
              </a:rPr>
              <a:t>bonuses, merit-based pay </a:t>
            </a:r>
            <a:r>
              <a:rPr lang="en-US" b="0" dirty="0" smtClean="0">
                <a:solidFill>
                  <a:schemeClr val="tx1"/>
                </a:solidFill>
              </a:rPr>
              <a:t>and other </a:t>
            </a:r>
            <a:r>
              <a:rPr lang="en-US" b="0" dirty="0" smtClean="0">
                <a:solidFill>
                  <a:srgbClr val="000000"/>
                </a:solidFill>
              </a:rPr>
              <a:t>benefits will likely be adjusted to offset the increased cost.</a:t>
            </a:r>
            <a:br>
              <a:rPr lang="en-US" b="0" dirty="0" smtClean="0">
                <a:solidFill>
                  <a:srgbClr val="000000"/>
                </a:solidFill>
              </a:rPr>
            </a:br>
            <a:endParaRPr lang="en-US" b="0" dirty="0" smtClean="0">
              <a:solidFill>
                <a:srgbClr val="000000"/>
              </a:solidFill>
            </a:endParaRPr>
          </a:p>
          <a:p>
            <a:r>
              <a:rPr lang="en-US" b="0" dirty="0" smtClean="0">
                <a:solidFill>
                  <a:srgbClr val="000000"/>
                </a:solidFill>
              </a:rPr>
              <a:t>In the </a:t>
            </a:r>
            <a:r>
              <a:rPr lang="en-US" b="0" dirty="0">
                <a:solidFill>
                  <a:srgbClr val="000000"/>
                </a:solidFill>
              </a:rPr>
              <a:t>r</a:t>
            </a:r>
            <a:r>
              <a:rPr lang="en-US" b="0" dirty="0" smtClean="0">
                <a:solidFill>
                  <a:srgbClr val="000000"/>
                </a:solidFill>
              </a:rPr>
              <a:t>etail and restaurant industry, for example, some </a:t>
            </a:r>
            <a:r>
              <a:rPr lang="en-US" b="0" dirty="0" smtClean="0">
                <a:solidFill>
                  <a:schemeClr val="tx1"/>
                </a:solidFill>
              </a:rPr>
              <a:t>5% </a:t>
            </a:r>
            <a:r>
              <a:rPr lang="en-US" b="0" dirty="0" smtClean="0">
                <a:solidFill>
                  <a:srgbClr val="000000"/>
                </a:solidFill>
              </a:rPr>
              <a:t>of the         2.2 million affected workers would likely see this outcome.  </a:t>
            </a:r>
          </a:p>
          <a:p>
            <a:pPr marL="457200" lvl="1" indent="0">
              <a:buNone/>
            </a:pPr>
            <a:endParaRPr lang="en-US" sz="2400" dirty="0" smtClean="0">
              <a:solidFill>
                <a:srgbClr val="000000"/>
              </a:solidFill>
            </a:endParaRPr>
          </a:p>
          <a:p>
            <a:pPr marL="914400" lvl="1" indent="-457200">
              <a:buFont typeface="+mj-lt"/>
              <a:buAutoNum type="arabicPeriod"/>
            </a:pPr>
            <a:endParaRPr lang="en-US" sz="2400" dirty="0" smtClean="0">
              <a:solidFill>
                <a:srgbClr val="000000"/>
              </a:solidFill>
            </a:endParaRPr>
          </a:p>
          <a:p>
            <a:pPr marL="914400" lvl="1" indent="-457200">
              <a:buFont typeface="+mj-lt"/>
              <a:buAutoNum type="arabicPeriod"/>
            </a:pPr>
            <a:endParaRPr lang="en-US" sz="2400" dirty="0" smtClean="0">
              <a:solidFill>
                <a:srgbClr val="000000"/>
              </a:solidFill>
            </a:endParaRPr>
          </a:p>
        </p:txBody>
      </p:sp>
      <p:sp>
        <p:nvSpPr>
          <p:cNvPr id="4" name="TextBox 3"/>
          <p:cNvSpPr txBox="1"/>
          <p:nvPr/>
        </p:nvSpPr>
        <p:spPr>
          <a:xfrm>
            <a:off x="690030" y="1416156"/>
            <a:ext cx="7763934" cy="461665"/>
          </a:xfrm>
          <a:prstGeom prst="rect">
            <a:avLst/>
          </a:prstGeom>
          <a:noFill/>
        </p:spPr>
        <p:txBody>
          <a:bodyPr wrap="square" lIns="0" rIns="0" rtlCol="0">
            <a:spAutoFit/>
          </a:bodyPr>
          <a:lstStyle/>
          <a:p>
            <a:pPr>
              <a:spcBef>
                <a:spcPts val="600"/>
              </a:spcBef>
            </a:pPr>
            <a:r>
              <a:rPr lang="en-GB" sz="2400" b="1" cap="all" dirty="0" smtClean="0">
                <a:solidFill>
                  <a:srgbClr val="003469"/>
                </a:solidFill>
                <a:latin typeface="Helvetica"/>
              </a:rPr>
              <a:t>Outcomes of Proposed Changes</a:t>
            </a:r>
            <a:endParaRPr lang="en-GB" b="1" cap="all" dirty="0" smtClean="0">
              <a:solidFill>
                <a:srgbClr val="003469"/>
              </a:solidFill>
              <a:latin typeface="Helvetica"/>
            </a:endParaRPr>
          </a:p>
        </p:txBody>
      </p:sp>
      <p:sp>
        <p:nvSpPr>
          <p:cNvPr id="5" name="Slide Number Placeholder 4"/>
          <p:cNvSpPr>
            <a:spLocks noGrp="1"/>
          </p:cNvSpPr>
          <p:nvPr>
            <p:ph type="sldNum" sz="quarter" idx="12"/>
          </p:nvPr>
        </p:nvSpPr>
        <p:spPr/>
        <p:txBody>
          <a:bodyPr/>
          <a:lstStyle/>
          <a:p>
            <a:fld id="{A1228F20-9BE8-C549-B4DA-35384EC6BE1B}" type="slidenum">
              <a:rPr lang="en-US" smtClean="0"/>
              <a:t>10</a:t>
            </a:fld>
            <a:endParaRPr lang="en-US"/>
          </a:p>
        </p:txBody>
      </p:sp>
    </p:spTree>
    <p:extLst>
      <p:ext uri="{BB962C8B-B14F-4D97-AF65-F5344CB8AC3E}">
        <p14:creationId xmlns:p14="http://schemas.microsoft.com/office/powerpoint/2010/main" val="3364932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a:xfrm>
            <a:off x="690030" y="2138522"/>
            <a:ext cx="7763934" cy="4081045"/>
          </a:xfrm>
        </p:spPr>
        <p:txBody>
          <a:bodyPr lIns="0" rIns="0">
            <a:noAutofit/>
          </a:bodyPr>
          <a:lstStyle/>
          <a:p>
            <a:pPr marL="0" indent="0">
              <a:buNone/>
            </a:pPr>
            <a:r>
              <a:rPr lang="en-US" sz="2400" dirty="0" smtClean="0">
                <a:solidFill>
                  <a:srgbClr val="000000"/>
                </a:solidFill>
              </a:rPr>
              <a:t>Convert EAP salary workers to hourly, non exempt:</a:t>
            </a:r>
          </a:p>
          <a:p>
            <a:pPr marL="0" lvl="1" indent="0">
              <a:buNone/>
            </a:pPr>
            <a:r>
              <a:rPr lang="en-US" b="0" dirty="0" smtClean="0">
                <a:solidFill>
                  <a:srgbClr val="000000"/>
                </a:solidFill>
              </a:rPr>
              <a:t>Employers </a:t>
            </a:r>
            <a:r>
              <a:rPr lang="en-US" b="0" dirty="0">
                <a:solidFill>
                  <a:srgbClr val="000000"/>
                </a:solidFill>
              </a:rPr>
              <a:t>convert EAP salary workers to an hourly rate, set at a level that accounts for overtime that was previously exempt</a:t>
            </a:r>
            <a:r>
              <a:rPr lang="en-US" b="0" dirty="0" smtClean="0">
                <a:solidFill>
                  <a:srgbClr val="000000"/>
                </a:solidFill>
              </a:rPr>
              <a:t>.</a:t>
            </a:r>
            <a:r>
              <a:rPr lang="en-US" b="0" strike="sngStrike" dirty="0" smtClean="0">
                <a:solidFill>
                  <a:srgbClr val="000000"/>
                </a:solidFill>
              </a:rPr>
              <a:t/>
            </a:r>
            <a:br>
              <a:rPr lang="en-US" b="0" strike="sngStrike" dirty="0" smtClean="0">
                <a:solidFill>
                  <a:srgbClr val="000000"/>
                </a:solidFill>
              </a:rPr>
            </a:br>
            <a:endParaRPr lang="en-US" b="0" strike="sngStrike" dirty="0">
              <a:solidFill>
                <a:srgbClr val="000000"/>
              </a:solidFill>
            </a:endParaRPr>
          </a:p>
          <a:p>
            <a:r>
              <a:rPr lang="en-US" b="0" dirty="0" smtClean="0">
                <a:solidFill>
                  <a:schemeClr val="tx1"/>
                </a:solidFill>
              </a:rPr>
              <a:t>Currently-exempt workers </a:t>
            </a:r>
            <a:r>
              <a:rPr lang="en-US" b="0" u="sng" dirty="0" smtClean="0">
                <a:solidFill>
                  <a:schemeClr val="tx1"/>
                </a:solidFill>
              </a:rPr>
              <a:t>well below</a:t>
            </a:r>
            <a:r>
              <a:rPr lang="en-US" b="0" dirty="0" smtClean="0">
                <a:solidFill>
                  <a:schemeClr val="tx1"/>
                </a:solidFill>
              </a:rPr>
              <a:t> the $970/</a:t>
            </a:r>
            <a:r>
              <a:rPr lang="en-US" b="0" dirty="0" err="1" smtClean="0">
                <a:solidFill>
                  <a:schemeClr val="tx1"/>
                </a:solidFill>
              </a:rPr>
              <a:t>wk</a:t>
            </a:r>
            <a:r>
              <a:rPr lang="en-US" b="0" dirty="0" smtClean="0">
                <a:solidFill>
                  <a:schemeClr val="tx1"/>
                </a:solidFill>
              </a:rPr>
              <a:t> threshold can expect to be converted from salaried to hourly, and become overtime </a:t>
            </a:r>
            <a:r>
              <a:rPr lang="en-US" b="0" dirty="0" smtClean="0">
                <a:solidFill>
                  <a:srgbClr val="000000"/>
                </a:solidFill>
              </a:rPr>
              <a:t>eligible.</a:t>
            </a:r>
            <a:br>
              <a:rPr lang="en-US" b="0" dirty="0" smtClean="0">
                <a:solidFill>
                  <a:srgbClr val="000000"/>
                </a:solidFill>
              </a:rPr>
            </a:br>
            <a:endParaRPr lang="en-US" b="0" dirty="0" smtClean="0">
              <a:solidFill>
                <a:srgbClr val="000000"/>
              </a:solidFill>
            </a:endParaRPr>
          </a:p>
          <a:p>
            <a:r>
              <a:rPr lang="en-US" b="0" dirty="0" smtClean="0">
                <a:solidFill>
                  <a:srgbClr val="000000"/>
                </a:solidFill>
              </a:rPr>
              <a:t>They can expect this to be at a level where their compensation (including overtime) is adjusted to mitigate an overall increase in wage bill.</a:t>
            </a:r>
            <a:br>
              <a:rPr lang="en-US" b="0" dirty="0" smtClean="0">
                <a:solidFill>
                  <a:srgbClr val="000000"/>
                </a:solidFill>
              </a:rPr>
            </a:br>
            <a:r>
              <a:rPr lang="en-US" b="0" dirty="0" smtClean="0">
                <a:solidFill>
                  <a:srgbClr val="000000"/>
                </a:solidFill>
              </a:rPr>
              <a:t> </a:t>
            </a:r>
            <a:endParaRPr lang="en-US" b="0" strike="sngStrike" dirty="0" smtClean="0">
              <a:solidFill>
                <a:srgbClr val="000000"/>
              </a:solidFill>
            </a:endParaRPr>
          </a:p>
          <a:p>
            <a:r>
              <a:rPr lang="en-US" b="0" dirty="0" smtClean="0">
                <a:solidFill>
                  <a:srgbClr val="000000"/>
                </a:solidFill>
              </a:rPr>
              <a:t>Retail and restaurant industry: </a:t>
            </a:r>
            <a:r>
              <a:rPr lang="en-US" b="0" dirty="0" smtClean="0">
                <a:solidFill>
                  <a:schemeClr val="tx1"/>
                </a:solidFill>
              </a:rPr>
              <a:t>21%</a:t>
            </a:r>
            <a:r>
              <a:rPr lang="en-US" b="0" dirty="0" smtClean="0">
                <a:solidFill>
                  <a:srgbClr val="000000"/>
                </a:solidFill>
              </a:rPr>
              <a:t> of the 2.2 million affected workers would likely see this outcome = $11,600 increase in overtime</a:t>
            </a:r>
            <a:r>
              <a:rPr lang="en-US" b="0" dirty="0" smtClean="0">
                <a:solidFill>
                  <a:schemeClr val="tx1"/>
                </a:solidFill>
              </a:rPr>
              <a:t>, </a:t>
            </a:r>
            <a:r>
              <a:rPr lang="en-US" dirty="0" smtClean="0">
                <a:solidFill>
                  <a:schemeClr val="tx1"/>
                </a:solidFill>
              </a:rPr>
              <a:t>but little to no real income gain.  </a:t>
            </a:r>
          </a:p>
          <a:p>
            <a:pPr marL="0" indent="0">
              <a:buNone/>
            </a:pPr>
            <a:endParaRPr lang="en-US" sz="2400" dirty="0" smtClean="0">
              <a:solidFill>
                <a:srgbClr val="000000"/>
              </a:solidFill>
            </a:endParaRPr>
          </a:p>
          <a:p>
            <a:pPr marL="914400" lvl="1" indent="-457200">
              <a:buFont typeface="+mj-lt"/>
              <a:buAutoNum type="arabicPeriod"/>
            </a:pPr>
            <a:endParaRPr lang="en-US" sz="2400" dirty="0" smtClean="0">
              <a:solidFill>
                <a:srgbClr val="000000"/>
              </a:solidFill>
            </a:endParaRPr>
          </a:p>
        </p:txBody>
      </p:sp>
      <p:sp>
        <p:nvSpPr>
          <p:cNvPr id="4" name="TextBox 3"/>
          <p:cNvSpPr txBox="1"/>
          <p:nvPr/>
        </p:nvSpPr>
        <p:spPr>
          <a:xfrm>
            <a:off x="690030" y="1416156"/>
            <a:ext cx="7763934" cy="461665"/>
          </a:xfrm>
          <a:prstGeom prst="rect">
            <a:avLst/>
          </a:prstGeom>
          <a:noFill/>
        </p:spPr>
        <p:txBody>
          <a:bodyPr wrap="square" lIns="0" rIns="0" rtlCol="0">
            <a:spAutoFit/>
          </a:bodyPr>
          <a:lstStyle/>
          <a:p>
            <a:pPr>
              <a:spcBef>
                <a:spcPts val="600"/>
              </a:spcBef>
            </a:pPr>
            <a:r>
              <a:rPr lang="en-GB" sz="2400" b="1" cap="all" dirty="0" smtClean="0">
                <a:solidFill>
                  <a:srgbClr val="003469"/>
                </a:solidFill>
                <a:latin typeface="Helvetica"/>
              </a:rPr>
              <a:t>Outcomes of Proposed Changes</a:t>
            </a:r>
            <a:endParaRPr lang="en-GB" b="1" cap="all" dirty="0" smtClean="0">
              <a:solidFill>
                <a:srgbClr val="003469"/>
              </a:solidFill>
              <a:latin typeface="Helvetica"/>
            </a:endParaRPr>
          </a:p>
        </p:txBody>
      </p:sp>
      <p:sp>
        <p:nvSpPr>
          <p:cNvPr id="5" name="Slide Number Placeholder 4"/>
          <p:cNvSpPr>
            <a:spLocks noGrp="1"/>
          </p:cNvSpPr>
          <p:nvPr>
            <p:ph type="sldNum" sz="quarter" idx="12"/>
          </p:nvPr>
        </p:nvSpPr>
        <p:spPr/>
        <p:txBody>
          <a:bodyPr/>
          <a:lstStyle/>
          <a:p>
            <a:fld id="{A1228F20-9BE8-C549-B4DA-35384EC6BE1B}" type="slidenum">
              <a:rPr lang="en-US" smtClean="0"/>
              <a:t>11</a:t>
            </a:fld>
            <a:endParaRPr lang="en-US"/>
          </a:p>
        </p:txBody>
      </p:sp>
    </p:spTree>
    <p:extLst>
      <p:ext uri="{BB962C8B-B14F-4D97-AF65-F5344CB8AC3E}">
        <p14:creationId xmlns:p14="http://schemas.microsoft.com/office/powerpoint/2010/main" val="29364195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a:xfrm>
            <a:off x="690030" y="2138522"/>
            <a:ext cx="7763934" cy="4081045"/>
          </a:xfrm>
        </p:spPr>
        <p:txBody>
          <a:bodyPr lIns="0" rIns="0">
            <a:noAutofit/>
          </a:bodyPr>
          <a:lstStyle/>
          <a:p>
            <a:pPr marL="0" indent="0">
              <a:buNone/>
            </a:pPr>
            <a:r>
              <a:rPr lang="en-US" sz="2400" dirty="0" smtClean="0">
                <a:solidFill>
                  <a:srgbClr val="000000"/>
                </a:solidFill>
              </a:rPr>
              <a:t>Reduced hours:</a:t>
            </a:r>
          </a:p>
          <a:p>
            <a:pPr marL="0" lvl="1" indent="0">
              <a:buNone/>
            </a:pPr>
            <a:r>
              <a:rPr lang="en-US" b="0" dirty="0" smtClean="0">
                <a:solidFill>
                  <a:srgbClr val="000000"/>
                </a:solidFill>
              </a:rPr>
              <a:t>Employers </a:t>
            </a:r>
            <a:r>
              <a:rPr lang="en-US" b="0" dirty="0">
                <a:solidFill>
                  <a:srgbClr val="000000"/>
                </a:solidFill>
              </a:rPr>
              <a:t>reduce the hours of </a:t>
            </a:r>
            <a:r>
              <a:rPr lang="en-US" b="0" dirty="0" smtClean="0">
                <a:solidFill>
                  <a:srgbClr val="000000"/>
                </a:solidFill>
              </a:rPr>
              <a:t>EAP workers well under $970/week </a:t>
            </a:r>
            <a:r>
              <a:rPr lang="en-US" b="0" dirty="0">
                <a:solidFill>
                  <a:srgbClr val="000000"/>
                </a:solidFill>
              </a:rPr>
              <a:t>and substitute with part-time labor</a:t>
            </a:r>
            <a:r>
              <a:rPr lang="en-US" b="0" dirty="0" smtClean="0">
                <a:solidFill>
                  <a:srgbClr val="000000"/>
                </a:solidFill>
              </a:rPr>
              <a:t>.</a:t>
            </a:r>
            <a:r>
              <a:rPr lang="en-US" b="0" strike="sngStrike" dirty="0" smtClean="0">
                <a:solidFill>
                  <a:srgbClr val="000000"/>
                </a:solidFill>
              </a:rPr>
              <a:t/>
            </a:r>
            <a:br>
              <a:rPr lang="en-US" b="0" strike="sngStrike" dirty="0" smtClean="0">
                <a:solidFill>
                  <a:srgbClr val="000000"/>
                </a:solidFill>
              </a:rPr>
            </a:br>
            <a:endParaRPr lang="en-US" b="0" strike="sngStrike" dirty="0">
              <a:solidFill>
                <a:srgbClr val="000000"/>
              </a:solidFill>
            </a:endParaRPr>
          </a:p>
          <a:p>
            <a:r>
              <a:rPr lang="en-US" b="0" dirty="0" smtClean="0">
                <a:solidFill>
                  <a:schemeClr val="tx1"/>
                </a:solidFill>
              </a:rPr>
              <a:t>Some currently exempt workers </a:t>
            </a:r>
            <a:r>
              <a:rPr lang="en-US" b="0" dirty="0" smtClean="0">
                <a:solidFill>
                  <a:schemeClr val="tx1"/>
                </a:solidFill>
              </a:rPr>
              <a:t>well below </a:t>
            </a:r>
            <a:r>
              <a:rPr lang="en-US" b="0" dirty="0" smtClean="0">
                <a:solidFill>
                  <a:schemeClr val="tx1"/>
                </a:solidFill>
              </a:rPr>
              <a:t>the $970/week threshold will likely be converted from salaried to hourly status and have their hours reduced to less than 40 per week (to minimize risk of overtime) and compensation reduced proportionally.</a:t>
            </a:r>
            <a:br>
              <a:rPr lang="en-US" b="0" dirty="0" smtClean="0">
                <a:solidFill>
                  <a:schemeClr val="tx1"/>
                </a:solidFill>
              </a:rPr>
            </a:br>
            <a:endParaRPr lang="en-US" b="0" dirty="0" smtClean="0">
              <a:solidFill>
                <a:schemeClr val="tx1"/>
              </a:solidFill>
            </a:endParaRPr>
          </a:p>
          <a:p>
            <a:r>
              <a:rPr lang="en-US" b="0" dirty="0" smtClean="0">
                <a:solidFill>
                  <a:srgbClr val="000000"/>
                </a:solidFill>
              </a:rPr>
              <a:t>Part-time labor hired to offset losses in productivity.</a:t>
            </a:r>
            <a:br>
              <a:rPr lang="en-US" b="0" dirty="0" smtClean="0">
                <a:solidFill>
                  <a:srgbClr val="000000"/>
                </a:solidFill>
              </a:rPr>
            </a:br>
            <a:endParaRPr lang="en-US" b="0" dirty="0" smtClean="0">
              <a:solidFill>
                <a:srgbClr val="000000"/>
              </a:solidFill>
            </a:endParaRPr>
          </a:p>
          <a:p>
            <a:r>
              <a:rPr lang="en-US" b="0" dirty="0" smtClean="0">
                <a:solidFill>
                  <a:srgbClr val="000000"/>
                </a:solidFill>
              </a:rPr>
              <a:t>In the </a:t>
            </a:r>
            <a:r>
              <a:rPr lang="en-US" b="0" dirty="0">
                <a:solidFill>
                  <a:srgbClr val="000000"/>
                </a:solidFill>
              </a:rPr>
              <a:t>r</a:t>
            </a:r>
            <a:r>
              <a:rPr lang="en-US" b="0" dirty="0" smtClean="0">
                <a:solidFill>
                  <a:srgbClr val="000000"/>
                </a:solidFill>
              </a:rPr>
              <a:t>etail </a:t>
            </a:r>
            <a:r>
              <a:rPr lang="en-US" b="0" dirty="0">
                <a:solidFill>
                  <a:srgbClr val="000000"/>
                </a:solidFill>
              </a:rPr>
              <a:t>and restaurant industry</a:t>
            </a:r>
            <a:r>
              <a:rPr lang="en-US" b="0" dirty="0" smtClean="0">
                <a:solidFill>
                  <a:srgbClr val="000000"/>
                </a:solidFill>
              </a:rPr>
              <a:t>: </a:t>
            </a:r>
            <a:r>
              <a:rPr lang="en-US" b="0" dirty="0" smtClean="0">
                <a:solidFill>
                  <a:schemeClr val="tx1"/>
                </a:solidFill>
              </a:rPr>
              <a:t>11%</a:t>
            </a:r>
            <a:r>
              <a:rPr lang="en-US" b="0" dirty="0" smtClean="0">
                <a:solidFill>
                  <a:srgbClr val="000000"/>
                </a:solidFill>
              </a:rPr>
              <a:t> of the 2.2 million affected workers would have hours reduced and lose </a:t>
            </a:r>
            <a:r>
              <a:rPr lang="en-US" b="0" dirty="0" smtClean="0">
                <a:solidFill>
                  <a:schemeClr val="tx1"/>
                </a:solidFill>
              </a:rPr>
              <a:t>$2.3 </a:t>
            </a:r>
            <a:r>
              <a:rPr lang="en-US" b="0" dirty="0" smtClean="0">
                <a:solidFill>
                  <a:srgbClr val="000000"/>
                </a:solidFill>
              </a:rPr>
              <a:t>billion in wages—used to hire approximately </a:t>
            </a:r>
            <a:r>
              <a:rPr lang="en-US" b="0" dirty="0" smtClean="0">
                <a:solidFill>
                  <a:schemeClr val="tx1"/>
                </a:solidFill>
              </a:rPr>
              <a:t>117,100 </a:t>
            </a:r>
            <a:r>
              <a:rPr lang="en-US" b="0" dirty="0" smtClean="0">
                <a:solidFill>
                  <a:srgbClr val="000000"/>
                </a:solidFill>
              </a:rPr>
              <a:t>part-time workers.</a:t>
            </a:r>
            <a:endParaRPr lang="en-US" b="0" dirty="0">
              <a:solidFill>
                <a:srgbClr val="000000"/>
              </a:solidFill>
            </a:endParaRPr>
          </a:p>
          <a:p>
            <a:pPr marL="0" indent="0">
              <a:buNone/>
            </a:pPr>
            <a:endParaRPr lang="en-US" sz="2400" dirty="0" smtClean="0">
              <a:solidFill>
                <a:srgbClr val="000000"/>
              </a:solidFill>
            </a:endParaRPr>
          </a:p>
          <a:p>
            <a:pPr marL="914400" lvl="1" indent="-457200">
              <a:buFont typeface="+mj-lt"/>
              <a:buAutoNum type="arabicPeriod"/>
            </a:pPr>
            <a:endParaRPr lang="en-US" sz="2400" dirty="0" smtClean="0">
              <a:solidFill>
                <a:srgbClr val="000000"/>
              </a:solidFill>
            </a:endParaRPr>
          </a:p>
        </p:txBody>
      </p:sp>
      <p:sp>
        <p:nvSpPr>
          <p:cNvPr id="4" name="TextBox 3"/>
          <p:cNvSpPr txBox="1"/>
          <p:nvPr/>
        </p:nvSpPr>
        <p:spPr>
          <a:xfrm>
            <a:off x="690030" y="1416156"/>
            <a:ext cx="7763934" cy="461665"/>
          </a:xfrm>
          <a:prstGeom prst="rect">
            <a:avLst/>
          </a:prstGeom>
          <a:noFill/>
        </p:spPr>
        <p:txBody>
          <a:bodyPr wrap="square" lIns="0" rIns="0" rtlCol="0">
            <a:spAutoFit/>
          </a:bodyPr>
          <a:lstStyle/>
          <a:p>
            <a:pPr>
              <a:spcBef>
                <a:spcPts val="600"/>
              </a:spcBef>
            </a:pPr>
            <a:r>
              <a:rPr lang="en-GB" sz="2400" b="1" cap="all" dirty="0" smtClean="0">
                <a:solidFill>
                  <a:srgbClr val="003469"/>
                </a:solidFill>
                <a:latin typeface="Helvetica"/>
              </a:rPr>
              <a:t>Outcomes of Proposed Changes</a:t>
            </a:r>
            <a:endParaRPr lang="en-GB" b="1" cap="all" dirty="0" smtClean="0">
              <a:solidFill>
                <a:srgbClr val="003469"/>
              </a:solidFill>
              <a:latin typeface="Helvetica"/>
            </a:endParaRPr>
          </a:p>
        </p:txBody>
      </p:sp>
      <p:sp>
        <p:nvSpPr>
          <p:cNvPr id="5" name="Slide Number Placeholder 4"/>
          <p:cNvSpPr>
            <a:spLocks noGrp="1"/>
          </p:cNvSpPr>
          <p:nvPr>
            <p:ph type="sldNum" sz="quarter" idx="12"/>
          </p:nvPr>
        </p:nvSpPr>
        <p:spPr/>
        <p:txBody>
          <a:bodyPr/>
          <a:lstStyle/>
          <a:p>
            <a:fld id="{A1228F20-9BE8-C549-B4DA-35384EC6BE1B}" type="slidenum">
              <a:rPr lang="en-US" smtClean="0"/>
              <a:t>12</a:t>
            </a:fld>
            <a:endParaRPr lang="en-US"/>
          </a:p>
        </p:txBody>
      </p:sp>
    </p:spTree>
    <p:extLst>
      <p:ext uri="{BB962C8B-B14F-4D97-AF65-F5344CB8AC3E}">
        <p14:creationId xmlns:p14="http://schemas.microsoft.com/office/powerpoint/2010/main" val="12423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sp>
        <p:nvSpPr>
          <p:cNvPr id="3" name="Content Placeholder 2"/>
          <p:cNvSpPr>
            <a:spLocks noGrp="1"/>
          </p:cNvSpPr>
          <p:nvPr>
            <p:ph idx="1"/>
          </p:nvPr>
        </p:nvSpPr>
        <p:spPr>
          <a:xfrm>
            <a:off x="690030" y="2138522"/>
            <a:ext cx="7763934" cy="4081045"/>
          </a:xfrm>
        </p:spPr>
        <p:txBody>
          <a:bodyPr lIns="0" rIns="0">
            <a:noAutofit/>
          </a:bodyPr>
          <a:lstStyle/>
          <a:p>
            <a:pPr marL="0" indent="0">
              <a:buNone/>
            </a:pPr>
            <a:r>
              <a:rPr lang="en-US" dirty="0" smtClean="0">
                <a:solidFill>
                  <a:srgbClr val="000000"/>
                </a:solidFill>
              </a:rPr>
              <a:t>Middle management (and middle </a:t>
            </a:r>
            <a:r>
              <a:rPr lang="en-US" dirty="0">
                <a:solidFill>
                  <a:srgbClr val="000000"/>
                </a:solidFill>
              </a:rPr>
              <a:t>c</a:t>
            </a:r>
            <a:r>
              <a:rPr lang="en-US" dirty="0" smtClean="0">
                <a:solidFill>
                  <a:srgbClr val="000000"/>
                </a:solidFill>
              </a:rPr>
              <a:t>lass) squeeze:</a:t>
            </a:r>
          </a:p>
          <a:p>
            <a:r>
              <a:rPr lang="en-US" b="0" dirty="0" smtClean="0">
                <a:solidFill>
                  <a:srgbClr val="000000"/>
                </a:solidFill>
              </a:rPr>
              <a:t>Those in the middle, between $455/</a:t>
            </a:r>
            <a:r>
              <a:rPr lang="en-US" b="0" dirty="0" err="1" smtClean="0">
                <a:solidFill>
                  <a:srgbClr val="000000"/>
                </a:solidFill>
              </a:rPr>
              <a:t>wk</a:t>
            </a:r>
            <a:r>
              <a:rPr lang="en-US" b="0" dirty="0" smtClean="0">
                <a:solidFill>
                  <a:srgbClr val="000000"/>
                </a:solidFill>
              </a:rPr>
              <a:t> and $970/</a:t>
            </a:r>
            <a:r>
              <a:rPr lang="en-US" b="0" dirty="0" err="1" smtClean="0">
                <a:solidFill>
                  <a:srgbClr val="000000"/>
                </a:solidFill>
              </a:rPr>
              <a:t>wk</a:t>
            </a:r>
            <a:r>
              <a:rPr lang="en-US" b="0" dirty="0" smtClean="0">
                <a:solidFill>
                  <a:srgbClr val="000000"/>
                </a:solidFill>
              </a:rPr>
              <a:t> will likely be pushed toward non-exempt (hourly). </a:t>
            </a:r>
            <a:r>
              <a:rPr lang="en-US" b="0" dirty="0" smtClean="0">
                <a:solidFill>
                  <a:schemeClr val="tx1"/>
                </a:solidFill>
              </a:rPr>
              <a:t>This step back in careers will result in: </a:t>
            </a:r>
          </a:p>
          <a:p>
            <a:pPr lvl="1"/>
            <a:r>
              <a:rPr lang="en-US" b="0" dirty="0" smtClean="0">
                <a:solidFill>
                  <a:schemeClr val="tx1"/>
                </a:solidFill>
              </a:rPr>
              <a:t>The loss of exempt perks, such as: workplace flexibility, training opportunities, benefits, and management ‘prestige’;</a:t>
            </a:r>
          </a:p>
          <a:p>
            <a:pPr lvl="1"/>
            <a:r>
              <a:rPr lang="en-US" b="0" dirty="0" smtClean="0">
                <a:solidFill>
                  <a:schemeClr val="tx1"/>
                </a:solidFill>
              </a:rPr>
              <a:t>Becoming time-clock mandated </a:t>
            </a:r>
            <a:r>
              <a:rPr lang="en-US" b="0" dirty="0" smtClean="0">
                <a:solidFill>
                  <a:srgbClr val="000000"/>
                </a:solidFill>
              </a:rPr>
              <a:t>and closely monitored; and </a:t>
            </a:r>
          </a:p>
          <a:p>
            <a:pPr lvl="1"/>
            <a:r>
              <a:rPr lang="en-US" b="0" dirty="0" smtClean="0">
                <a:solidFill>
                  <a:srgbClr val="000000"/>
                </a:solidFill>
              </a:rPr>
              <a:t>Means they are effectively ‘demoted’.</a:t>
            </a:r>
          </a:p>
          <a:p>
            <a:r>
              <a:rPr lang="en-US" b="0" dirty="0" smtClean="0">
                <a:solidFill>
                  <a:srgbClr val="000000"/>
                </a:solidFill>
              </a:rPr>
              <a:t>The consequence  </a:t>
            </a:r>
            <a:r>
              <a:rPr lang="en-US" b="0" dirty="0" smtClean="0">
                <a:solidFill>
                  <a:srgbClr val="000000"/>
                </a:solidFill>
                <a:sym typeface="Wingdings" panose="05000000000000000000" pitchFamily="2" charset="2"/>
              </a:rPr>
              <a:t> </a:t>
            </a:r>
            <a:r>
              <a:rPr lang="en-US" b="0" dirty="0" smtClean="0">
                <a:solidFill>
                  <a:srgbClr val="000000"/>
                </a:solidFill>
              </a:rPr>
              <a:t>increased </a:t>
            </a:r>
            <a:r>
              <a:rPr lang="en-US" b="0" dirty="0">
                <a:solidFill>
                  <a:srgbClr val="000000"/>
                </a:solidFill>
              </a:rPr>
              <a:t>polarization of exempt vs. </a:t>
            </a:r>
            <a:r>
              <a:rPr lang="en-US" b="0" dirty="0" smtClean="0">
                <a:solidFill>
                  <a:srgbClr val="000000"/>
                </a:solidFill>
              </a:rPr>
              <a:t>non-exempt </a:t>
            </a:r>
            <a:r>
              <a:rPr lang="en-US" b="0" dirty="0">
                <a:solidFill>
                  <a:srgbClr val="000000"/>
                </a:solidFill>
              </a:rPr>
              <a:t>as middle management </a:t>
            </a:r>
            <a:r>
              <a:rPr lang="en-US" b="0" dirty="0" smtClean="0">
                <a:solidFill>
                  <a:srgbClr val="000000"/>
                </a:solidFill>
              </a:rPr>
              <a:t>is hollowed out.</a:t>
            </a:r>
            <a:endParaRPr lang="en-US" b="0" dirty="0">
              <a:solidFill>
                <a:srgbClr val="000000"/>
              </a:solidFill>
            </a:endParaRPr>
          </a:p>
          <a:p>
            <a:r>
              <a:rPr lang="en-US" b="0" dirty="0" smtClean="0">
                <a:solidFill>
                  <a:srgbClr val="000000"/>
                </a:solidFill>
              </a:rPr>
              <a:t>Fewer middle </a:t>
            </a:r>
            <a:r>
              <a:rPr lang="en-US" b="0" dirty="0" smtClean="0">
                <a:solidFill>
                  <a:schemeClr val="tx1"/>
                </a:solidFill>
              </a:rPr>
              <a:t>management = restricted </a:t>
            </a:r>
            <a:r>
              <a:rPr lang="en-US" b="0" dirty="0" smtClean="0">
                <a:solidFill>
                  <a:srgbClr val="000000"/>
                </a:solidFill>
              </a:rPr>
              <a:t>career path options and a more hierarchical workplace.</a:t>
            </a:r>
            <a:endParaRPr lang="en-US" b="0" dirty="0">
              <a:solidFill>
                <a:srgbClr val="000000"/>
              </a:solidFill>
            </a:endParaRPr>
          </a:p>
          <a:p>
            <a:pPr marL="0" indent="0">
              <a:buNone/>
            </a:pPr>
            <a:r>
              <a:rPr lang="en-US" dirty="0" smtClean="0">
                <a:solidFill>
                  <a:schemeClr val="tx1"/>
                </a:solidFill>
              </a:rPr>
              <a:t>Fewer </a:t>
            </a:r>
            <a:r>
              <a:rPr lang="en-US" dirty="0">
                <a:solidFill>
                  <a:schemeClr val="tx1"/>
                </a:solidFill>
              </a:rPr>
              <a:t>opportunities for millennials </a:t>
            </a:r>
            <a:r>
              <a:rPr lang="en-US" dirty="0" smtClean="0">
                <a:solidFill>
                  <a:schemeClr val="tx1"/>
                </a:solidFill>
              </a:rPr>
              <a:t>exiting </a:t>
            </a:r>
            <a:r>
              <a:rPr lang="en-US" dirty="0">
                <a:solidFill>
                  <a:schemeClr val="tx1"/>
                </a:solidFill>
              </a:rPr>
              <a:t>college:</a:t>
            </a:r>
          </a:p>
          <a:p>
            <a:r>
              <a:rPr lang="en-US" b="0" dirty="0">
                <a:solidFill>
                  <a:schemeClr val="tx1"/>
                </a:solidFill>
              </a:rPr>
              <a:t>Career-path opportunities erode in many industries that employ a variety of college-educated </a:t>
            </a:r>
            <a:r>
              <a:rPr lang="en-US" b="0" dirty="0" smtClean="0">
                <a:solidFill>
                  <a:schemeClr val="tx1"/>
                </a:solidFill>
              </a:rPr>
              <a:t>workers as salaried employees.</a:t>
            </a:r>
            <a:endParaRPr lang="en-US" b="0" dirty="0">
              <a:solidFill>
                <a:schemeClr val="tx1"/>
              </a:solidFill>
            </a:endParaRPr>
          </a:p>
          <a:p>
            <a:pPr marL="0" indent="0">
              <a:buNone/>
            </a:pPr>
            <a:endParaRPr lang="en-US" sz="2000" dirty="0" smtClean="0">
              <a:solidFill>
                <a:srgbClr val="000000"/>
              </a:solidFill>
            </a:endParaRPr>
          </a:p>
          <a:p>
            <a:pPr marL="914400" lvl="1" indent="-457200">
              <a:buFont typeface="+mj-lt"/>
              <a:buAutoNum type="arabicPeriod"/>
            </a:pPr>
            <a:endParaRPr lang="en-US" sz="2000" dirty="0" smtClean="0">
              <a:solidFill>
                <a:srgbClr val="000000"/>
              </a:solidFill>
            </a:endParaRPr>
          </a:p>
        </p:txBody>
      </p:sp>
      <p:sp>
        <p:nvSpPr>
          <p:cNvPr id="4" name="TextBox 3"/>
          <p:cNvSpPr txBox="1"/>
          <p:nvPr/>
        </p:nvSpPr>
        <p:spPr>
          <a:xfrm>
            <a:off x="690030" y="1416156"/>
            <a:ext cx="7763934" cy="461665"/>
          </a:xfrm>
          <a:prstGeom prst="rect">
            <a:avLst/>
          </a:prstGeom>
          <a:noFill/>
        </p:spPr>
        <p:txBody>
          <a:bodyPr wrap="square" lIns="0" rIns="0" rtlCol="0">
            <a:spAutoFit/>
          </a:bodyPr>
          <a:lstStyle/>
          <a:p>
            <a:pPr>
              <a:spcBef>
                <a:spcPts val="600"/>
              </a:spcBef>
            </a:pPr>
            <a:r>
              <a:rPr lang="en-GB" sz="2400" b="1" cap="all" dirty="0" smtClean="0">
                <a:solidFill>
                  <a:srgbClr val="003469"/>
                </a:solidFill>
                <a:latin typeface="Helvetica"/>
              </a:rPr>
              <a:t>Implications of Proposed Changes</a:t>
            </a:r>
            <a:endParaRPr lang="en-GB" b="1" cap="all" dirty="0" smtClean="0">
              <a:solidFill>
                <a:srgbClr val="003469"/>
              </a:solidFill>
              <a:latin typeface="Helvetica"/>
            </a:endParaRPr>
          </a:p>
        </p:txBody>
      </p:sp>
      <p:sp>
        <p:nvSpPr>
          <p:cNvPr id="5" name="Slide Number Placeholder 4"/>
          <p:cNvSpPr>
            <a:spLocks noGrp="1"/>
          </p:cNvSpPr>
          <p:nvPr>
            <p:ph type="sldNum" sz="quarter" idx="12"/>
          </p:nvPr>
        </p:nvSpPr>
        <p:spPr/>
        <p:txBody>
          <a:bodyPr/>
          <a:lstStyle/>
          <a:p>
            <a:fld id="{A1228F20-9BE8-C549-B4DA-35384EC6BE1B}" type="slidenum">
              <a:rPr lang="en-US" smtClean="0"/>
              <a:t>13</a:t>
            </a:fld>
            <a:endParaRPr lang="en-US"/>
          </a:p>
        </p:txBody>
      </p:sp>
    </p:spTree>
    <p:extLst>
      <p:ext uri="{BB962C8B-B14F-4D97-AF65-F5344CB8AC3E}">
        <p14:creationId xmlns:p14="http://schemas.microsoft.com/office/powerpoint/2010/main" val="4205558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451" y="2454442"/>
            <a:ext cx="7252918" cy="4403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Implications</a:t>
            </a:r>
            <a:endParaRPr lang="en-US" dirty="0"/>
          </a:p>
        </p:txBody>
      </p:sp>
      <p:sp>
        <p:nvSpPr>
          <p:cNvPr id="3" name="Content Placeholder 2"/>
          <p:cNvSpPr>
            <a:spLocks noGrp="1"/>
          </p:cNvSpPr>
          <p:nvPr>
            <p:ph idx="1"/>
          </p:nvPr>
        </p:nvSpPr>
        <p:spPr>
          <a:xfrm>
            <a:off x="693731" y="1986123"/>
            <a:ext cx="7760233" cy="1403748"/>
          </a:xfrm>
        </p:spPr>
        <p:txBody>
          <a:bodyPr lIns="0" rIns="0">
            <a:noAutofit/>
          </a:bodyPr>
          <a:lstStyle/>
          <a:p>
            <a:pPr marL="0" indent="0">
              <a:buNone/>
            </a:pPr>
            <a:r>
              <a:rPr lang="en-US" sz="2400" dirty="0" smtClean="0">
                <a:solidFill>
                  <a:srgbClr val="000000"/>
                </a:solidFill>
              </a:rPr>
              <a:t>Consequences will be geographically-differentiated:</a:t>
            </a:r>
          </a:p>
          <a:p>
            <a:pPr marL="457200" lvl="1" indent="0">
              <a:buNone/>
            </a:pPr>
            <a:endParaRPr lang="en-US" sz="2400" dirty="0" smtClean="0">
              <a:solidFill>
                <a:srgbClr val="000000"/>
              </a:solidFill>
            </a:endParaRPr>
          </a:p>
          <a:p>
            <a:pPr marL="914400" lvl="1" indent="-457200">
              <a:buFont typeface="+mj-lt"/>
              <a:buAutoNum type="arabicPeriod"/>
            </a:pPr>
            <a:endParaRPr lang="en-US" sz="2400" dirty="0" smtClean="0">
              <a:solidFill>
                <a:srgbClr val="000000"/>
              </a:solidFill>
            </a:endParaRPr>
          </a:p>
          <a:p>
            <a:pPr marL="914400" lvl="1" indent="-457200">
              <a:buFont typeface="+mj-lt"/>
              <a:buAutoNum type="arabicPeriod"/>
            </a:pPr>
            <a:endParaRPr lang="en-US" sz="2400" dirty="0" smtClean="0">
              <a:solidFill>
                <a:srgbClr val="000000"/>
              </a:solidFill>
            </a:endParaRPr>
          </a:p>
        </p:txBody>
      </p:sp>
      <p:sp>
        <p:nvSpPr>
          <p:cNvPr id="4" name="TextBox 3"/>
          <p:cNvSpPr txBox="1"/>
          <p:nvPr/>
        </p:nvSpPr>
        <p:spPr>
          <a:xfrm>
            <a:off x="690030" y="1416156"/>
            <a:ext cx="7763934" cy="461665"/>
          </a:xfrm>
          <a:prstGeom prst="rect">
            <a:avLst/>
          </a:prstGeom>
          <a:noFill/>
        </p:spPr>
        <p:txBody>
          <a:bodyPr wrap="square" lIns="0" rIns="0" rtlCol="0">
            <a:spAutoFit/>
          </a:bodyPr>
          <a:lstStyle/>
          <a:p>
            <a:pPr>
              <a:spcBef>
                <a:spcPts val="600"/>
              </a:spcBef>
            </a:pPr>
            <a:r>
              <a:rPr lang="en-GB" sz="2400" b="1" cap="all" dirty="0" smtClean="0">
                <a:solidFill>
                  <a:srgbClr val="003469"/>
                </a:solidFill>
                <a:latin typeface="Helvetica"/>
              </a:rPr>
              <a:t>Implications of Proposed Changes</a:t>
            </a:r>
            <a:endParaRPr lang="en-GB" b="1" cap="all" dirty="0" smtClean="0">
              <a:solidFill>
                <a:srgbClr val="003469"/>
              </a:solidFill>
              <a:latin typeface="Helvetica"/>
            </a:endParaRPr>
          </a:p>
        </p:txBody>
      </p:sp>
      <p:sp>
        <p:nvSpPr>
          <p:cNvPr id="5" name="Slide Number Placeholder 4"/>
          <p:cNvSpPr>
            <a:spLocks noGrp="1"/>
          </p:cNvSpPr>
          <p:nvPr>
            <p:ph type="sldNum" sz="quarter" idx="12"/>
          </p:nvPr>
        </p:nvSpPr>
        <p:spPr/>
        <p:txBody>
          <a:bodyPr/>
          <a:lstStyle/>
          <a:p>
            <a:fld id="{A1228F20-9BE8-C549-B4DA-35384EC6BE1B}" type="slidenum">
              <a:rPr lang="en-US" smtClean="0"/>
              <a:t>14</a:t>
            </a:fld>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451" y="2454443"/>
            <a:ext cx="7252918" cy="4403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028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sp>
        <p:nvSpPr>
          <p:cNvPr id="3" name="Content Placeholder 2"/>
          <p:cNvSpPr>
            <a:spLocks noGrp="1"/>
          </p:cNvSpPr>
          <p:nvPr>
            <p:ph idx="1"/>
          </p:nvPr>
        </p:nvSpPr>
        <p:spPr>
          <a:xfrm>
            <a:off x="690030" y="1985742"/>
            <a:ext cx="8173884" cy="4081045"/>
          </a:xfrm>
        </p:spPr>
        <p:txBody>
          <a:bodyPr lIns="0" rIns="0">
            <a:noAutofit/>
          </a:bodyPr>
          <a:lstStyle/>
          <a:p>
            <a:pPr marL="0" indent="0">
              <a:buNone/>
            </a:pPr>
            <a:r>
              <a:rPr lang="en-US" dirty="0" smtClean="0">
                <a:solidFill>
                  <a:srgbClr val="000000"/>
                </a:solidFill>
              </a:rPr>
              <a:t>Annual adjustments to threshold—a cautionary tale:</a:t>
            </a:r>
          </a:p>
          <a:p>
            <a:pPr marL="0" indent="0">
              <a:buNone/>
            </a:pPr>
            <a:r>
              <a:rPr lang="en-US" b="0" u="sng" dirty="0" smtClean="0">
                <a:solidFill>
                  <a:srgbClr val="000000"/>
                </a:solidFill>
              </a:rPr>
              <a:t>Proposal 1</a:t>
            </a:r>
            <a:r>
              <a:rPr lang="en-US" b="0" dirty="0" smtClean="0">
                <a:solidFill>
                  <a:srgbClr val="000000"/>
                </a:solidFill>
              </a:rPr>
              <a:t>:Pegging to 40</a:t>
            </a:r>
            <a:r>
              <a:rPr lang="en-US" b="0" baseline="30000" dirty="0" smtClean="0">
                <a:solidFill>
                  <a:srgbClr val="000000"/>
                </a:solidFill>
              </a:rPr>
              <a:t>th</a:t>
            </a:r>
            <a:r>
              <a:rPr lang="en-US" b="0" dirty="0" smtClean="0">
                <a:solidFill>
                  <a:srgbClr val="000000"/>
                </a:solidFill>
              </a:rPr>
              <a:t> percentile would change the pool of 40</a:t>
            </a:r>
            <a:r>
              <a:rPr lang="en-US" b="0" baseline="30000" dirty="0" smtClean="0">
                <a:solidFill>
                  <a:srgbClr val="000000"/>
                </a:solidFill>
              </a:rPr>
              <a:t>th</a:t>
            </a:r>
            <a:r>
              <a:rPr lang="en-US" b="0" dirty="0" smtClean="0">
                <a:solidFill>
                  <a:srgbClr val="000000"/>
                </a:solidFill>
              </a:rPr>
              <a:t> percentile workers.</a:t>
            </a:r>
          </a:p>
          <a:p>
            <a:pPr marL="914400" lvl="1" indent="-457200">
              <a:buFont typeface="+mj-lt"/>
              <a:buAutoNum type="arabicPeriod"/>
            </a:pPr>
            <a:endParaRPr lang="en-US" sz="2400" dirty="0" smtClean="0">
              <a:solidFill>
                <a:srgbClr val="000000"/>
              </a:solidFill>
            </a:endParaRPr>
          </a:p>
        </p:txBody>
      </p:sp>
      <p:sp>
        <p:nvSpPr>
          <p:cNvPr id="4" name="TextBox 3"/>
          <p:cNvSpPr txBox="1"/>
          <p:nvPr/>
        </p:nvSpPr>
        <p:spPr>
          <a:xfrm>
            <a:off x="690030" y="1416156"/>
            <a:ext cx="7763934" cy="461665"/>
          </a:xfrm>
          <a:prstGeom prst="rect">
            <a:avLst/>
          </a:prstGeom>
          <a:noFill/>
        </p:spPr>
        <p:txBody>
          <a:bodyPr wrap="square" lIns="0" rIns="0" rtlCol="0">
            <a:spAutoFit/>
          </a:bodyPr>
          <a:lstStyle/>
          <a:p>
            <a:pPr>
              <a:spcBef>
                <a:spcPts val="600"/>
              </a:spcBef>
            </a:pPr>
            <a:r>
              <a:rPr lang="en-GB" sz="2400" b="1" cap="all" dirty="0" smtClean="0">
                <a:solidFill>
                  <a:srgbClr val="003469"/>
                </a:solidFill>
                <a:latin typeface="Helvetica"/>
              </a:rPr>
              <a:t>Implications of Proposed Changes</a:t>
            </a:r>
            <a:endParaRPr lang="en-GB" b="1" cap="all" dirty="0" smtClean="0">
              <a:solidFill>
                <a:srgbClr val="003469"/>
              </a:solidFill>
              <a:latin typeface="Helvetica"/>
            </a:endParaRPr>
          </a:p>
        </p:txBody>
      </p:sp>
      <p:sp>
        <p:nvSpPr>
          <p:cNvPr id="5" name="Slide Number Placeholder 4"/>
          <p:cNvSpPr>
            <a:spLocks noGrp="1"/>
          </p:cNvSpPr>
          <p:nvPr>
            <p:ph type="sldNum" sz="quarter" idx="12"/>
          </p:nvPr>
        </p:nvSpPr>
        <p:spPr/>
        <p:txBody>
          <a:bodyPr/>
          <a:lstStyle/>
          <a:p>
            <a:fld id="{A1228F20-9BE8-C549-B4DA-35384EC6BE1B}" type="slidenum">
              <a:rPr lang="en-US" smtClean="0"/>
              <a:t>15</a:t>
            </a:fld>
            <a:endParaRPr lang="en-US"/>
          </a:p>
        </p:txBody>
      </p:sp>
      <p:sp>
        <p:nvSpPr>
          <p:cNvPr id="9" name="Content Placeholder 2"/>
          <p:cNvSpPr txBox="1">
            <a:spLocks/>
          </p:cNvSpPr>
          <p:nvPr/>
        </p:nvSpPr>
        <p:spPr>
          <a:xfrm>
            <a:off x="6163733" y="2897296"/>
            <a:ext cx="2810933" cy="2817092"/>
          </a:xfrm>
          <a:prstGeom prst="rect">
            <a:avLst/>
          </a:prstGeom>
        </p:spPr>
        <p:txBody>
          <a:bodyPr vert="horz" lIns="0" tIns="45720" rIns="0" bIns="45720" rtlCol="0">
            <a:noAutofit/>
          </a:bodyPr>
          <a:lstStyle>
            <a:lvl1pPr marL="342900" indent="-342900" algn="l" defTabSz="457200" rtl="0" eaLnBrk="1" latinLnBrk="0" hangingPunct="1">
              <a:spcBef>
                <a:spcPct val="20000"/>
              </a:spcBef>
              <a:buSzPct val="100000"/>
              <a:buFont typeface="Arial"/>
              <a:buChar char="•"/>
              <a:defRPr sz="1800" b="1" i="0" kern="1200" baseline="0">
                <a:solidFill>
                  <a:srgbClr val="003469"/>
                </a:solidFill>
                <a:latin typeface="Helvetica"/>
                <a:ea typeface="+mn-ea"/>
                <a:cs typeface="+mn-cs"/>
              </a:defRPr>
            </a:lvl1pPr>
            <a:lvl2pPr marL="742950" indent="-285750" algn="l" defTabSz="457200" rtl="0" eaLnBrk="1" latinLnBrk="0" hangingPunct="1">
              <a:spcBef>
                <a:spcPct val="20000"/>
              </a:spcBef>
              <a:buSzPct val="100000"/>
              <a:buFont typeface="Arial"/>
              <a:buChar char="•"/>
              <a:defRPr sz="1800" b="1" i="0" kern="1200" baseline="0">
                <a:solidFill>
                  <a:srgbClr val="003469"/>
                </a:solidFill>
                <a:latin typeface="Helvetica"/>
                <a:ea typeface="+mn-ea"/>
                <a:cs typeface="+mn-cs"/>
              </a:defRPr>
            </a:lvl2pPr>
            <a:lvl3pPr marL="1143000" indent="-228600" algn="l" defTabSz="457200" rtl="0" eaLnBrk="1" latinLnBrk="0" hangingPunct="1">
              <a:spcBef>
                <a:spcPct val="20000"/>
              </a:spcBef>
              <a:buSzPct val="100000"/>
              <a:buFont typeface="Arial"/>
              <a:buChar char="•"/>
              <a:defRPr sz="1800" b="1" i="0" kern="1200" baseline="0">
                <a:solidFill>
                  <a:srgbClr val="003469"/>
                </a:solidFill>
                <a:latin typeface="Helvetica"/>
                <a:ea typeface="+mn-ea"/>
                <a:cs typeface="+mn-cs"/>
              </a:defRPr>
            </a:lvl3pPr>
            <a:lvl4pPr marL="1600200" indent="-228600" algn="l" defTabSz="457200" rtl="0" eaLnBrk="1" latinLnBrk="0" hangingPunct="1">
              <a:spcBef>
                <a:spcPct val="20000"/>
              </a:spcBef>
              <a:buSzPct val="100000"/>
              <a:buFont typeface="Arial"/>
              <a:buChar char="•"/>
              <a:defRPr sz="1800" b="1" i="0" kern="1200" baseline="0">
                <a:solidFill>
                  <a:srgbClr val="003469"/>
                </a:solidFill>
                <a:latin typeface="Helvetica"/>
                <a:ea typeface="+mn-ea"/>
                <a:cs typeface="+mn-cs"/>
              </a:defRPr>
            </a:lvl4pPr>
            <a:lvl5pPr marL="2057400" indent="-228600" algn="l" defTabSz="457200" rtl="0" eaLnBrk="1" latinLnBrk="0" hangingPunct="1">
              <a:spcBef>
                <a:spcPct val="20000"/>
              </a:spcBef>
              <a:buSzPct val="100000"/>
              <a:buFont typeface="Arial"/>
              <a:buChar char="•"/>
              <a:defRPr sz="1800" b="1" i="0" kern="1200" baseline="0">
                <a:solidFill>
                  <a:srgbClr val="003469"/>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0" dirty="0" smtClean="0">
                <a:solidFill>
                  <a:schemeClr val="tx1"/>
                </a:solidFill>
              </a:rPr>
              <a:t>Problems:</a:t>
            </a:r>
          </a:p>
          <a:p>
            <a:r>
              <a:rPr lang="en-US" b="0" dirty="0" smtClean="0">
                <a:solidFill>
                  <a:schemeClr val="tx1"/>
                </a:solidFill>
              </a:rPr>
              <a:t>Change the pool of 40</a:t>
            </a:r>
            <a:r>
              <a:rPr lang="en-US" b="0" baseline="30000" dirty="0" smtClean="0">
                <a:solidFill>
                  <a:schemeClr val="tx1"/>
                </a:solidFill>
              </a:rPr>
              <a:t>th</a:t>
            </a:r>
            <a:r>
              <a:rPr lang="en-US" b="0" dirty="0" smtClean="0">
                <a:solidFill>
                  <a:schemeClr val="tx1"/>
                </a:solidFill>
              </a:rPr>
              <a:t> percentile workers every year;</a:t>
            </a:r>
            <a:endParaRPr lang="en-US" b="0" dirty="0">
              <a:solidFill>
                <a:schemeClr val="tx1"/>
              </a:solidFill>
            </a:endParaRPr>
          </a:p>
          <a:p>
            <a:r>
              <a:rPr lang="en-US" b="0" dirty="0" smtClean="0">
                <a:solidFill>
                  <a:schemeClr val="tx1"/>
                </a:solidFill>
              </a:rPr>
              <a:t>Risks creating a vicious cycle by compounding growth in 40</a:t>
            </a:r>
            <a:r>
              <a:rPr lang="en-US" b="0" baseline="30000" dirty="0" smtClean="0">
                <a:solidFill>
                  <a:schemeClr val="tx1"/>
                </a:solidFill>
              </a:rPr>
              <a:t>th</a:t>
            </a:r>
            <a:r>
              <a:rPr lang="en-US" b="0" dirty="0" smtClean="0">
                <a:solidFill>
                  <a:schemeClr val="tx1"/>
                </a:solidFill>
              </a:rPr>
              <a:t> percentile earnings;</a:t>
            </a:r>
          </a:p>
          <a:p>
            <a:r>
              <a:rPr lang="en-US" b="0" dirty="0" smtClean="0">
                <a:solidFill>
                  <a:schemeClr val="tx1"/>
                </a:solidFill>
              </a:rPr>
              <a:t>Forces employers to adjust more workers into non-exempt each year.</a:t>
            </a:r>
          </a:p>
          <a:p>
            <a:pPr marL="0" indent="0">
              <a:buNone/>
            </a:pPr>
            <a:endParaRPr lang="en-US" b="0" dirty="0">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030" y="2897295"/>
            <a:ext cx="5357844" cy="3871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98357" y="6537158"/>
            <a:ext cx="3184358" cy="261610"/>
          </a:xfrm>
          <a:prstGeom prst="rect">
            <a:avLst/>
          </a:prstGeom>
          <a:noFill/>
        </p:spPr>
        <p:txBody>
          <a:bodyPr wrap="square" lIns="0" rIns="0" rtlCol="0">
            <a:spAutoFit/>
          </a:bodyPr>
          <a:lstStyle/>
          <a:p>
            <a:pPr>
              <a:spcBef>
                <a:spcPts val="600"/>
              </a:spcBef>
            </a:pPr>
            <a:r>
              <a:rPr lang="en-US" sz="1100" b="1" dirty="0" smtClean="0">
                <a:solidFill>
                  <a:srgbClr val="17375E"/>
                </a:solidFill>
                <a:latin typeface="Helvetica"/>
              </a:rPr>
              <a:t>Source: </a:t>
            </a:r>
            <a:r>
              <a:rPr lang="en-US" sz="1100" b="1" dirty="0" err="1" smtClean="0">
                <a:solidFill>
                  <a:srgbClr val="17375E"/>
                </a:solidFill>
                <a:latin typeface="Helvetica"/>
              </a:rPr>
              <a:t>WorldatWork</a:t>
            </a:r>
            <a:endParaRPr lang="en-US" sz="1100" b="1" dirty="0" smtClean="0">
              <a:solidFill>
                <a:srgbClr val="17375E"/>
              </a:solidFill>
              <a:latin typeface="Helvetica"/>
            </a:endParaRPr>
          </a:p>
        </p:txBody>
      </p:sp>
    </p:spTree>
    <p:extLst>
      <p:ext uri="{BB962C8B-B14F-4D97-AF65-F5344CB8AC3E}">
        <p14:creationId xmlns:p14="http://schemas.microsoft.com/office/powerpoint/2010/main" val="4091806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sp>
        <p:nvSpPr>
          <p:cNvPr id="3" name="Content Placeholder 2"/>
          <p:cNvSpPr>
            <a:spLocks noGrp="1"/>
          </p:cNvSpPr>
          <p:nvPr>
            <p:ph idx="1"/>
          </p:nvPr>
        </p:nvSpPr>
        <p:spPr>
          <a:xfrm>
            <a:off x="690030" y="1880660"/>
            <a:ext cx="7760232" cy="1102685"/>
          </a:xfrm>
        </p:spPr>
        <p:txBody>
          <a:bodyPr lIns="0" rIns="0">
            <a:noAutofit/>
          </a:bodyPr>
          <a:lstStyle/>
          <a:p>
            <a:pPr marL="0" indent="0">
              <a:buNone/>
            </a:pPr>
            <a:r>
              <a:rPr lang="en-US" sz="2400" dirty="0" smtClean="0">
                <a:solidFill>
                  <a:srgbClr val="000000"/>
                </a:solidFill>
              </a:rPr>
              <a:t>Annual adjustments to threshold:</a:t>
            </a:r>
          </a:p>
          <a:p>
            <a:r>
              <a:rPr lang="en-US" b="0" u="sng" dirty="0" smtClean="0">
                <a:solidFill>
                  <a:schemeClr val="tx1"/>
                </a:solidFill>
              </a:rPr>
              <a:t>Proposal 2</a:t>
            </a:r>
            <a:r>
              <a:rPr lang="en-US" b="0" dirty="0" smtClean="0">
                <a:solidFill>
                  <a:schemeClr val="tx1"/>
                </a:solidFill>
              </a:rPr>
              <a:t>: Pegging adjustment to inflation (CPI-U)</a:t>
            </a:r>
            <a:br>
              <a:rPr lang="en-US" b="0" dirty="0" smtClean="0">
                <a:solidFill>
                  <a:schemeClr val="tx1"/>
                </a:solidFill>
              </a:rPr>
            </a:br>
            <a:r>
              <a:rPr lang="en-US" b="0" dirty="0" smtClean="0">
                <a:solidFill>
                  <a:schemeClr val="tx1"/>
                </a:solidFill>
              </a:rPr>
              <a:t>Problem: </a:t>
            </a:r>
            <a:r>
              <a:rPr lang="en-US" b="0" dirty="0" smtClean="0">
                <a:solidFill>
                  <a:schemeClr val="tx1"/>
                </a:solidFill>
              </a:rPr>
              <a:t>Inflation moves </a:t>
            </a:r>
            <a:r>
              <a:rPr lang="en-US" b="0" dirty="0" smtClean="0">
                <a:solidFill>
                  <a:schemeClr val="tx1"/>
                </a:solidFill>
              </a:rPr>
              <a:t>at different rates </a:t>
            </a:r>
            <a:r>
              <a:rPr lang="en-US" b="0" dirty="0" smtClean="0">
                <a:solidFill>
                  <a:schemeClr val="tx1"/>
                </a:solidFill>
                <a:sym typeface="Wingdings" panose="05000000000000000000" pitchFamily="2" charset="2"/>
              </a:rPr>
              <a:t> leaves adjustment </a:t>
            </a:r>
            <a:r>
              <a:rPr lang="en-US" b="0" dirty="0" smtClean="0">
                <a:solidFill>
                  <a:schemeClr val="tx1"/>
                </a:solidFill>
                <a:sym typeface="Wingdings" panose="05000000000000000000" pitchFamily="2" charset="2"/>
              </a:rPr>
              <a:t>unpredictable year-over-year. </a:t>
            </a:r>
            <a:endParaRPr lang="en-US" b="0" dirty="0" smtClean="0">
              <a:solidFill>
                <a:schemeClr val="tx1"/>
              </a:solidFill>
            </a:endParaRPr>
          </a:p>
          <a:p>
            <a:pPr marL="457200" lvl="1" indent="0">
              <a:buNone/>
            </a:pPr>
            <a:endParaRPr lang="en-US" b="0" dirty="0" smtClean="0">
              <a:solidFill>
                <a:srgbClr val="000000"/>
              </a:solidFill>
            </a:endParaRPr>
          </a:p>
        </p:txBody>
      </p:sp>
      <p:sp>
        <p:nvSpPr>
          <p:cNvPr id="4" name="TextBox 3"/>
          <p:cNvSpPr txBox="1"/>
          <p:nvPr/>
        </p:nvSpPr>
        <p:spPr>
          <a:xfrm>
            <a:off x="690030" y="1416156"/>
            <a:ext cx="7763934" cy="461665"/>
          </a:xfrm>
          <a:prstGeom prst="rect">
            <a:avLst/>
          </a:prstGeom>
          <a:noFill/>
        </p:spPr>
        <p:txBody>
          <a:bodyPr wrap="square" lIns="0" rIns="0" rtlCol="0">
            <a:spAutoFit/>
          </a:bodyPr>
          <a:lstStyle/>
          <a:p>
            <a:pPr>
              <a:spcBef>
                <a:spcPts val="600"/>
              </a:spcBef>
            </a:pPr>
            <a:r>
              <a:rPr lang="en-GB" sz="2400" b="1" cap="all" dirty="0" smtClean="0">
                <a:solidFill>
                  <a:srgbClr val="003469"/>
                </a:solidFill>
                <a:latin typeface="Helvetica"/>
              </a:rPr>
              <a:t>Implications of Proposed Changes</a:t>
            </a:r>
            <a:endParaRPr lang="en-GB" b="1" cap="all" dirty="0" smtClean="0">
              <a:solidFill>
                <a:srgbClr val="003469"/>
              </a:solidFill>
              <a:latin typeface="Helvetica"/>
            </a:endParaRPr>
          </a:p>
        </p:txBody>
      </p:sp>
      <p:sp>
        <p:nvSpPr>
          <p:cNvPr id="5" name="Slide Number Placeholder 4"/>
          <p:cNvSpPr>
            <a:spLocks noGrp="1"/>
          </p:cNvSpPr>
          <p:nvPr>
            <p:ph type="sldNum" sz="quarter" idx="12"/>
          </p:nvPr>
        </p:nvSpPr>
        <p:spPr/>
        <p:txBody>
          <a:bodyPr/>
          <a:lstStyle/>
          <a:p>
            <a:fld id="{A1228F20-9BE8-C549-B4DA-35384EC6BE1B}" type="slidenum">
              <a:rPr lang="en-US" smtClean="0"/>
              <a:t>16</a:t>
            </a:fld>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1149573497"/>
              </p:ext>
            </p:extLst>
          </p:nvPr>
        </p:nvGraphicFramePr>
        <p:xfrm>
          <a:off x="1170322" y="3312694"/>
          <a:ext cx="6505826" cy="3408781"/>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948989" y="3416968"/>
            <a:ext cx="441158" cy="2671011"/>
          </a:xfrm>
          <a:prstGeom prst="rect">
            <a:avLst/>
          </a:prstGeom>
          <a:solidFill>
            <a:schemeClr val="bg1">
              <a:lumMod val="75000"/>
              <a:alpha val="4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98019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a:xfrm>
            <a:off x="690030" y="2367122"/>
            <a:ext cx="7763934" cy="2924545"/>
          </a:xfrm>
        </p:spPr>
        <p:txBody>
          <a:bodyPr lIns="0" rIns="0">
            <a:noAutofit/>
          </a:bodyPr>
          <a:lstStyle/>
          <a:p>
            <a:r>
              <a:rPr lang="en-US" b="0" dirty="0" smtClean="0">
                <a:solidFill>
                  <a:srgbClr val="000000"/>
                </a:solidFill>
              </a:rPr>
              <a:t>Employers will seek to minimize the impact on their wage costs: compensation trade-off</a:t>
            </a:r>
            <a:r>
              <a:rPr lang="en-US" b="0" dirty="0" smtClean="0">
                <a:solidFill>
                  <a:schemeClr val="tx1"/>
                </a:solidFill>
              </a:rPr>
              <a:t>, convert EAP to hourly, reduced hours.</a:t>
            </a:r>
          </a:p>
          <a:p>
            <a:r>
              <a:rPr lang="en-US" b="0" dirty="0" smtClean="0">
                <a:solidFill>
                  <a:schemeClr val="tx1"/>
                </a:solidFill>
              </a:rPr>
              <a:t>Hollows out middle management opportunities.</a:t>
            </a:r>
          </a:p>
          <a:p>
            <a:r>
              <a:rPr lang="en-US" b="0" dirty="0" smtClean="0">
                <a:solidFill>
                  <a:schemeClr val="tx1"/>
                </a:solidFill>
              </a:rPr>
              <a:t>Erodes career pathway opportunities—especially for millennials.</a:t>
            </a:r>
          </a:p>
          <a:p>
            <a:r>
              <a:rPr lang="en-US" b="0" dirty="0" smtClean="0">
                <a:solidFill>
                  <a:schemeClr val="tx1"/>
                </a:solidFill>
              </a:rPr>
              <a:t>Affects Southeast and other low-cost states more.</a:t>
            </a:r>
          </a:p>
          <a:p>
            <a:r>
              <a:rPr lang="en-US" b="0" dirty="0" smtClean="0">
                <a:solidFill>
                  <a:schemeClr val="tx1"/>
                </a:solidFill>
              </a:rPr>
              <a:t>Pegging the threshold to a percentile of salaried wages risks creating vicious cycle of compounding increases.</a:t>
            </a:r>
          </a:p>
          <a:p>
            <a:r>
              <a:rPr lang="en-US" b="0" dirty="0" smtClean="0">
                <a:solidFill>
                  <a:schemeClr val="tx1"/>
                </a:solidFill>
              </a:rPr>
              <a:t>Undermines the very intent of the proposed change in the first place.</a:t>
            </a:r>
          </a:p>
          <a:p>
            <a:pPr marL="914400" lvl="1" indent="-457200">
              <a:buFont typeface="+mj-lt"/>
              <a:buAutoNum type="arabicPeriod"/>
            </a:pPr>
            <a:endParaRPr lang="en-US" sz="2400" dirty="0" smtClean="0">
              <a:solidFill>
                <a:srgbClr val="000000"/>
              </a:solidFill>
            </a:endParaRPr>
          </a:p>
        </p:txBody>
      </p:sp>
      <p:sp>
        <p:nvSpPr>
          <p:cNvPr id="4" name="TextBox 3"/>
          <p:cNvSpPr txBox="1"/>
          <p:nvPr/>
        </p:nvSpPr>
        <p:spPr>
          <a:xfrm>
            <a:off x="690030" y="1416156"/>
            <a:ext cx="7763934" cy="461665"/>
          </a:xfrm>
          <a:prstGeom prst="rect">
            <a:avLst/>
          </a:prstGeom>
          <a:noFill/>
        </p:spPr>
        <p:txBody>
          <a:bodyPr wrap="square" lIns="0" rIns="0" rtlCol="0">
            <a:spAutoFit/>
          </a:bodyPr>
          <a:lstStyle/>
          <a:p>
            <a:pPr>
              <a:spcBef>
                <a:spcPts val="600"/>
              </a:spcBef>
            </a:pPr>
            <a:r>
              <a:rPr lang="en-GB" sz="2400" b="1" cap="all" dirty="0" smtClean="0">
                <a:solidFill>
                  <a:srgbClr val="003469"/>
                </a:solidFill>
                <a:latin typeface="Helvetica"/>
              </a:rPr>
              <a:t>Recap and Key Takeaways </a:t>
            </a:r>
            <a:endParaRPr lang="en-GB" b="1" cap="all" dirty="0" smtClean="0">
              <a:solidFill>
                <a:srgbClr val="003469"/>
              </a:solidFill>
              <a:latin typeface="Helvetica"/>
            </a:endParaRPr>
          </a:p>
        </p:txBody>
      </p:sp>
      <p:sp>
        <p:nvSpPr>
          <p:cNvPr id="5" name="Slide Number Placeholder 4"/>
          <p:cNvSpPr>
            <a:spLocks noGrp="1"/>
          </p:cNvSpPr>
          <p:nvPr>
            <p:ph type="sldNum" sz="quarter" idx="12"/>
          </p:nvPr>
        </p:nvSpPr>
        <p:spPr/>
        <p:txBody>
          <a:bodyPr/>
          <a:lstStyle/>
          <a:p>
            <a:fld id="{A1228F20-9BE8-C549-B4DA-35384EC6BE1B}" type="slidenum">
              <a:rPr lang="en-US" smtClean="0"/>
              <a:t>17</a:t>
            </a:fld>
            <a:endParaRPr lang="en-US" dirty="0"/>
          </a:p>
        </p:txBody>
      </p:sp>
    </p:spTree>
    <p:extLst>
      <p:ext uri="{BB962C8B-B14F-4D97-AF65-F5344CB8AC3E}">
        <p14:creationId xmlns:p14="http://schemas.microsoft.com/office/powerpoint/2010/main" val="1277757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85801" y="2686243"/>
            <a:ext cx="4756637" cy="2893100"/>
          </a:xfrm>
          <a:prstGeom prst="rect">
            <a:avLst/>
          </a:prstGeom>
        </p:spPr>
        <p:txBody>
          <a:bodyPr wrap="square" lIns="0" rIns="0">
            <a:spAutoFit/>
          </a:bodyPr>
          <a:lstStyle/>
          <a:p>
            <a:pPr lvl="0"/>
            <a:r>
              <a:rPr lang="en-US" sz="1300" dirty="0" smtClean="0">
                <a:latin typeface="Helvetica" panose="020B0604020202020204" pitchFamily="34" charset="0"/>
                <a:cs typeface="Helvetica" panose="020B0604020202020204" pitchFamily="34" charset="0"/>
              </a:rPr>
              <a:t>For </a:t>
            </a:r>
            <a:r>
              <a:rPr lang="en-US" sz="1300" dirty="0">
                <a:latin typeface="Helvetica" panose="020B0604020202020204" pitchFamily="34" charset="0"/>
                <a:cs typeface="Helvetica" panose="020B0604020202020204" pitchFamily="34" charset="0"/>
              </a:rPr>
              <a:t>more information: </a:t>
            </a:r>
            <a:r>
              <a:rPr lang="en-US" sz="1300" u="sng" dirty="0">
                <a:solidFill>
                  <a:schemeClr val="accent1"/>
                </a:solidFill>
                <a:latin typeface="Helvetica" panose="020B0604020202020204" pitchFamily="34" charset="0"/>
                <a:cs typeface="Helvetica" panose="020B0604020202020204" pitchFamily="34" charset="0"/>
              </a:rPr>
              <a:t>https://</a:t>
            </a:r>
            <a:r>
              <a:rPr lang="en-US" sz="1300" u="sng" dirty="0" smtClean="0">
                <a:solidFill>
                  <a:schemeClr val="accent1"/>
                </a:solidFill>
                <a:latin typeface="Helvetica" panose="020B0604020202020204" pitchFamily="34" charset="0"/>
                <a:cs typeface="Helvetica" panose="020B0604020202020204" pitchFamily="34" charset="0"/>
              </a:rPr>
              <a:t>nrf.com/resources/retail-library/rethinking-overtime </a:t>
            </a:r>
          </a:p>
          <a:p>
            <a:pPr lvl="0"/>
            <a:endParaRPr lang="en-US" sz="1300" dirty="0">
              <a:latin typeface="Helvetica" panose="020B0604020202020204" pitchFamily="34" charset="0"/>
              <a:cs typeface="Helvetica" panose="020B0604020202020204" pitchFamily="34" charset="0"/>
            </a:endParaRPr>
          </a:p>
          <a:p>
            <a:pPr lvl="0"/>
            <a:r>
              <a:rPr lang="en-US" sz="1300" dirty="0" smtClean="0">
                <a:latin typeface="Helvetica" panose="020B0604020202020204" pitchFamily="34" charset="0"/>
                <a:cs typeface="Helvetica" panose="020B0604020202020204" pitchFamily="34" charset="0"/>
              </a:rPr>
              <a:t>All </a:t>
            </a:r>
            <a:r>
              <a:rPr lang="en-US" sz="1300" dirty="0">
                <a:latin typeface="Helvetica" panose="020B0604020202020204" pitchFamily="34" charset="0"/>
                <a:cs typeface="Helvetica" panose="020B0604020202020204" pitchFamily="34" charset="0"/>
              </a:rPr>
              <a:t>data shown in tables and charts is Oxford Economics’ own </a:t>
            </a:r>
            <a:r>
              <a:rPr lang="en-US" sz="1300" dirty="0" smtClean="0">
                <a:latin typeface="Helvetica" panose="020B0604020202020204" pitchFamily="34" charset="0"/>
                <a:cs typeface="Helvetica" panose="020B0604020202020204" pitchFamily="34" charset="0"/>
              </a:rPr>
              <a:t>data </a:t>
            </a:r>
            <a:r>
              <a:rPr lang="en-US" sz="1300" dirty="0">
                <a:latin typeface="Helvetica" panose="020B0604020202020204" pitchFamily="34" charset="0"/>
                <a:cs typeface="Helvetica" panose="020B0604020202020204" pitchFamily="34" charset="0"/>
              </a:rPr>
              <a:t>and is copyright © Oxford Economics </a:t>
            </a:r>
            <a:r>
              <a:rPr lang="en-US" sz="1300" dirty="0" smtClean="0">
                <a:latin typeface="Helvetica" panose="020B0604020202020204" pitchFamily="34" charset="0"/>
                <a:cs typeface="Helvetica" panose="020B0604020202020204" pitchFamily="34" charset="0"/>
              </a:rPr>
              <a:t>Ltd, </a:t>
            </a:r>
            <a:r>
              <a:rPr lang="en-US" sz="1300" dirty="0">
                <a:latin typeface="Helvetica" panose="020B0604020202020204" pitchFamily="34" charset="0"/>
                <a:cs typeface="Helvetica" panose="020B0604020202020204" pitchFamily="34" charset="0"/>
              </a:rPr>
              <a:t>except where otherwise stated and cited in footnotes.</a:t>
            </a:r>
          </a:p>
          <a:p>
            <a:pPr lvl="0"/>
            <a:endParaRPr lang="en-US" sz="1300" dirty="0">
              <a:latin typeface="Helvetica" panose="020B0604020202020204" pitchFamily="34" charset="0"/>
              <a:cs typeface="Helvetica" panose="020B0604020202020204" pitchFamily="34" charset="0"/>
            </a:endParaRPr>
          </a:p>
          <a:p>
            <a:pPr lvl="0"/>
            <a:r>
              <a:rPr lang="en-US" sz="1300" dirty="0" smtClean="0">
                <a:latin typeface="Helvetica" panose="020B0604020202020204" pitchFamily="34" charset="0"/>
                <a:cs typeface="Helvetica" panose="020B0604020202020204" pitchFamily="34" charset="0"/>
              </a:rPr>
              <a:t>The </a:t>
            </a:r>
            <a:r>
              <a:rPr lang="en-US" sz="1300" dirty="0">
                <a:latin typeface="Helvetica" panose="020B0604020202020204" pitchFamily="34" charset="0"/>
                <a:cs typeface="Helvetica" panose="020B0604020202020204" pitchFamily="34" charset="0"/>
              </a:rPr>
              <a:t>modeling and results presented here are based on information provided by third parties, upon which Oxford Economics has relied in producing its report and forecasts in good faith. Any subsequent revision or update of those data will affect the assessments and projections shown.</a:t>
            </a:r>
          </a:p>
          <a:p>
            <a:pPr lvl="0"/>
            <a:endParaRPr lang="en-US" sz="1300" dirty="0">
              <a:latin typeface="Helvetica" panose="020B0604020202020204" pitchFamily="34" charset="0"/>
              <a:cs typeface="Helvetica" panose="020B0604020202020204" pitchFamily="34" charset="0"/>
            </a:endParaRPr>
          </a:p>
          <a:p>
            <a:pPr lvl="0"/>
            <a:endParaRPr lang="en-US" sz="1300" dirty="0">
              <a:latin typeface="Helvetica" panose="020B0604020202020204" pitchFamily="34" charset="0"/>
              <a:cs typeface="Helvetica" panose="020B0604020202020204" pitchFamily="34" charset="0"/>
            </a:endParaRPr>
          </a:p>
        </p:txBody>
      </p:sp>
      <p:sp>
        <p:nvSpPr>
          <p:cNvPr id="9" name="TextBox 8"/>
          <p:cNvSpPr txBox="1"/>
          <p:nvPr/>
        </p:nvSpPr>
        <p:spPr>
          <a:xfrm>
            <a:off x="685801" y="1240310"/>
            <a:ext cx="7763934" cy="1200329"/>
          </a:xfrm>
          <a:prstGeom prst="rect">
            <a:avLst/>
          </a:prstGeom>
          <a:noFill/>
        </p:spPr>
        <p:txBody>
          <a:bodyPr wrap="square" lIns="0" rIns="0" rtlCol="0">
            <a:spAutoFit/>
          </a:bodyPr>
          <a:lstStyle/>
          <a:p>
            <a:pPr>
              <a:spcBef>
                <a:spcPts val="600"/>
              </a:spcBef>
            </a:pPr>
            <a:r>
              <a:rPr lang="en-GB" sz="2400" b="1" cap="all" dirty="0" smtClean="0">
                <a:solidFill>
                  <a:srgbClr val="003469"/>
                </a:solidFill>
                <a:latin typeface="Helvetica"/>
              </a:rPr>
              <a:t>Rethinking Overtime: How increasing overtime Exemption thresholds will affect the retail and chain restaurant industries</a:t>
            </a:r>
            <a:endParaRPr lang="en-GB" b="1" cap="all" dirty="0" smtClean="0">
              <a:solidFill>
                <a:srgbClr val="003469"/>
              </a:solidFill>
              <a:latin typeface="Helvetica"/>
            </a:endParaRPr>
          </a:p>
        </p:txBody>
      </p:sp>
      <p:sp>
        <p:nvSpPr>
          <p:cNvPr id="2" name="Slide Number Placeholder 1"/>
          <p:cNvSpPr>
            <a:spLocks noGrp="1"/>
          </p:cNvSpPr>
          <p:nvPr>
            <p:ph type="sldNum" sz="quarter" idx="12"/>
          </p:nvPr>
        </p:nvSpPr>
        <p:spPr/>
        <p:txBody>
          <a:bodyPr/>
          <a:lstStyle/>
          <a:p>
            <a:fld id="{A1228F20-9BE8-C549-B4DA-35384EC6BE1B}" type="slidenum">
              <a:rPr lang="en-US" smtClean="0"/>
              <a:t>18</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9412" y="2516910"/>
            <a:ext cx="2967707" cy="3839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3200403" y="274638"/>
            <a:ext cx="5334001" cy="741362"/>
          </a:xfrm>
        </p:spPr>
        <p:txBody>
          <a:bodyPr/>
          <a:lstStyle/>
          <a:p>
            <a:r>
              <a:rPr lang="en-US" dirty="0" smtClean="0"/>
              <a:t>Earlier work</a:t>
            </a:r>
            <a:endParaRPr lang="en-US" dirty="0"/>
          </a:p>
        </p:txBody>
      </p:sp>
    </p:spTree>
    <p:extLst>
      <p:ext uri="{BB962C8B-B14F-4D97-AF65-F5344CB8AC3E}">
        <p14:creationId xmlns:p14="http://schemas.microsoft.com/office/powerpoint/2010/main" val="2368483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&amp; A</a:t>
            </a:r>
            <a:endParaRPr lang="en-US" dirty="0"/>
          </a:p>
        </p:txBody>
      </p:sp>
      <p:sp>
        <p:nvSpPr>
          <p:cNvPr id="4" name="TextBox 3"/>
          <p:cNvSpPr txBox="1"/>
          <p:nvPr/>
        </p:nvSpPr>
        <p:spPr>
          <a:xfrm>
            <a:off x="690030" y="1416156"/>
            <a:ext cx="7763934" cy="461665"/>
          </a:xfrm>
          <a:prstGeom prst="rect">
            <a:avLst/>
          </a:prstGeom>
          <a:noFill/>
        </p:spPr>
        <p:txBody>
          <a:bodyPr wrap="square" lIns="0" rIns="0" rtlCol="0">
            <a:spAutoFit/>
          </a:bodyPr>
          <a:lstStyle/>
          <a:p>
            <a:pPr algn="ctr">
              <a:spcBef>
                <a:spcPts val="600"/>
              </a:spcBef>
            </a:pPr>
            <a:r>
              <a:rPr lang="en-GB" sz="2400" b="1" cap="all" dirty="0" smtClean="0">
                <a:solidFill>
                  <a:srgbClr val="003469"/>
                </a:solidFill>
                <a:latin typeface="Helvetica"/>
              </a:rPr>
              <a:t>Questions and Answers</a:t>
            </a:r>
            <a:endParaRPr lang="en-GB" b="1" cap="all" dirty="0" smtClean="0">
              <a:solidFill>
                <a:srgbClr val="003469"/>
              </a:solidFill>
              <a:latin typeface="Helvetica"/>
            </a:endParaRPr>
          </a:p>
        </p:txBody>
      </p:sp>
      <p:sp>
        <p:nvSpPr>
          <p:cNvPr id="5" name="Slide Number Placeholder 4"/>
          <p:cNvSpPr>
            <a:spLocks noGrp="1"/>
          </p:cNvSpPr>
          <p:nvPr>
            <p:ph type="sldNum" sz="quarter" idx="12"/>
          </p:nvPr>
        </p:nvSpPr>
        <p:spPr/>
        <p:txBody>
          <a:bodyPr/>
          <a:lstStyle/>
          <a:p>
            <a:fld id="{A1228F20-9BE8-C549-B4DA-35384EC6BE1B}" type="slidenum">
              <a:rPr lang="en-US" smtClean="0"/>
              <a:t>19</a:t>
            </a:fld>
            <a:endParaRPr lang="en-US"/>
          </a:p>
        </p:txBody>
      </p:sp>
    </p:spTree>
    <p:extLst>
      <p:ext uri="{BB962C8B-B14F-4D97-AF65-F5344CB8AC3E}">
        <p14:creationId xmlns:p14="http://schemas.microsoft.com/office/powerpoint/2010/main" val="1422236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469"/>
                </a:solidFill>
              </a:rPr>
              <a:t>Agenda</a:t>
            </a:r>
            <a:endParaRPr lang="en-US" dirty="0">
              <a:solidFill>
                <a:srgbClr val="003469"/>
              </a:solidFill>
            </a:endParaRPr>
          </a:p>
        </p:txBody>
      </p:sp>
      <p:sp>
        <p:nvSpPr>
          <p:cNvPr id="6" name="Content Placeholder 2"/>
          <p:cNvSpPr>
            <a:spLocks noGrp="1"/>
          </p:cNvSpPr>
          <p:nvPr>
            <p:ph idx="1"/>
          </p:nvPr>
        </p:nvSpPr>
        <p:spPr>
          <a:xfrm>
            <a:off x="650023" y="1408476"/>
            <a:ext cx="7763934" cy="4525963"/>
          </a:xfrm>
        </p:spPr>
        <p:txBody>
          <a:bodyPr lIns="0" rIns="0">
            <a:normAutofit/>
          </a:bodyPr>
          <a:lstStyle/>
          <a:p>
            <a:pPr marL="0" indent="0">
              <a:buNone/>
            </a:pPr>
            <a:r>
              <a:rPr lang="en-US" sz="2400" cap="all" dirty="0" smtClean="0">
                <a:solidFill>
                  <a:srgbClr val="003469"/>
                </a:solidFill>
              </a:rPr>
              <a:t>Agenda</a:t>
            </a:r>
            <a:endParaRPr lang="en-US" sz="2400" cap="all" dirty="0" smtClean="0"/>
          </a:p>
          <a:p>
            <a:pPr marL="457200" indent="-457200">
              <a:buFont typeface="+mj-lt"/>
              <a:buAutoNum type="arabicPeriod"/>
            </a:pPr>
            <a:r>
              <a:rPr lang="en-US" sz="2400" cap="all" dirty="0" smtClean="0"/>
              <a:t>Introduction</a:t>
            </a:r>
          </a:p>
          <a:p>
            <a:pPr marL="457200" indent="-457200">
              <a:buFont typeface="+mj-lt"/>
              <a:buAutoNum type="arabicPeriod"/>
            </a:pPr>
            <a:r>
              <a:rPr lang="en-US" sz="2400" cap="all" dirty="0" smtClean="0">
                <a:solidFill>
                  <a:srgbClr val="00ADDC"/>
                </a:solidFill>
              </a:rPr>
              <a:t>Objectives</a:t>
            </a:r>
          </a:p>
          <a:p>
            <a:pPr marL="457200" indent="-457200">
              <a:buFont typeface="+mj-lt"/>
              <a:buAutoNum type="arabicPeriod"/>
            </a:pPr>
            <a:r>
              <a:rPr lang="en-US" sz="2400" cap="all" dirty="0"/>
              <a:t>basics of the Overtime Exemption Rule</a:t>
            </a:r>
          </a:p>
          <a:p>
            <a:pPr marL="457200" indent="-457200">
              <a:buFont typeface="+mj-lt"/>
              <a:buAutoNum type="arabicPeriod"/>
            </a:pPr>
            <a:r>
              <a:rPr lang="en-US" sz="2400" cap="all" dirty="0">
                <a:solidFill>
                  <a:srgbClr val="00ADDC"/>
                </a:solidFill>
              </a:rPr>
              <a:t>Proposed Rule Change</a:t>
            </a:r>
          </a:p>
          <a:p>
            <a:pPr marL="457200" indent="-457200">
              <a:buFont typeface="+mj-lt"/>
              <a:buAutoNum type="arabicPeriod"/>
            </a:pPr>
            <a:r>
              <a:rPr lang="en-US" sz="2400" cap="all" dirty="0" smtClean="0"/>
              <a:t>Assumptions</a:t>
            </a:r>
            <a:endParaRPr lang="en-US" sz="2400" cap="all" dirty="0"/>
          </a:p>
          <a:p>
            <a:pPr marL="457200" indent="-457200">
              <a:buFont typeface="+mj-lt"/>
              <a:buAutoNum type="arabicPeriod"/>
            </a:pPr>
            <a:r>
              <a:rPr lang="en-US" sz="2400" cap="all" dirty="0">
                <a:solidFill>
                  <a:srgbClr val="00ADDC"/>
                </a:solidFill>
              </a:rPr>
              <a:t>Outcomes</a:t>
            </a:r>
          </a:p>
          <a:p>
            <a:pPr marL="457200" indent="-457200">
              <a:buFont typeface="+mj-lt"/>
              <a:buAutoNum type="arabicPeriod"/>
            </a:pPr>
            <a:r>
              <a:rPr lang="en-US" sz="2400" cap="all" dirty="0"/>
              <a:t>Implications</a:t>
            </a:r>
          </a:p>
          <a:p>
            <a:pPr marL="457200" indent="-457200">
              <a:buFont typeface="+mj-lt"/>
              <a:buAutoNum type="arabicPeriod"/>
            </a:pPr>
            <a:r>
              <a:rPr lang="en-US" sz="2400" cap="all" dirty="0">
                <a:solidFill>
                  <a:srgbClr val="00ADDC"/>
                </a:solidFill>
              </a:rPr>
              <a:t>Recap</a:t>
            </a:r>
          </a:p>
          <a:p>
            <a:pPr marL="0" indent="0">
              <a:buNone/>
            </a:pPr>
            <a:endParaRPr lang="en-US" sz="2400" cap="all" dirty="0" smtClean="0">
              <a:solidFill>
                <a:srgbClr val="003469"/>
              </a:solidFill>
            </a:endParaRPr>
          </a:p>
        </p:txBody>
      </p:sp>
      <p:sp>
        <p:nvSpPr>
          <p:cNvPr id="3" name="Slide Number Placeholder 2"/>
          <p:cNvSpPr>
            <a:spLocks noGrp="1"/>
          </p:cNvSpPr>
          <p:nvPr>
            <p:ph type="sldNum" sz="quarter" idx="12"/>
          </p:nvPr>
        </p:nvSpPr>
        <p:spPr/>
        <p:txBody>
          <a:bodyPr/>
          <a:lstStyle/>
          <a:p>
            <a:fld id="{A1228F20-9BE8-C549-B4DA-35384EC6BE1B}" type="slidenum">
              <a:rPr lang="en-US" smtClean="0"/>
              <a:t>2</a:t>
            </a:fld>
            <a:endParaRPr lang="en-US"/>
          </a:p>
        </p:txBody>
      </p:sp>
    </p:spTree>
    <p:extLst>
      <p:ext uri="{BB962C8B-B14F-4D97-AF65-F5344CB8AC3E}">
        <p14:creationId xmlns:p14="http://schemas.microsoft.com/office/powerpoint/2010/main" val="3338649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679519" y="1129323"/>
            <a:ext cx="7763934" cy="5728677"/>
          </a:xfrm>
          <a:prstGeom prst="rect">
            <a:avLst/>
          </a:prstGeom>
        </p:spPr>
        <p:txBody>
          <a:bodyPr lIns="0" rIns="0" numCol="4" spcCol="360000">
            <a:noAutofit/>
          </a:bodyPr>
          <a:lstStyle>
            <a:lvl1pPr marL="342900" indent="-342900" algn="l" defTabSz="457200" rtl="0" eaLnBrk="1" latinLnBrk="0" hangingPunct="1">
              <a:spcBef>
                <a:spcPct val="20000"/>
              </a:spcBef>
              <a:buSzPct val="100000"/>
              <a:buFontTx/>
              <a:buBlip>
                <a:blip r:embed="rId3"/>
              </a:buBlip>
              <a:defRPr sz="1800" b="1" i="0" kern="1200">
                <a:solidFill>
                  <a:srgbClr val="17375E"/>
                </a:solidFill>
                <a:latin typeface="Helvetica"/>
                <a:ea typeface="+mn-ea"/>
                <a:cs typeface="+mn-cs"/>
              </a:defRPr>
            </a:lvl1pPr>
            <a:lvl2pPr marL="742950" indent="-285750" algn="l" defTabSz="457200" rtl="0" eaLnBrk="1" latinLnBrk="0" hangingPunct="1">
              <a:spcBef>
                <a:spcPct val="20000"/>
              </a:spcBef>
              <a:buSzPct val="100000"/>
              <a:buFontTx/>
              <a:buBlip>
                <a:blip r:embed="rId3"/>
              </a:buBlip>
              <a:defRPr sz="1800" b="1" i="0" kern="1200">
                <a:solidFill>
                  <a:srgbClr val="17375E"/>
                </a:solidFill>
                <a:latin typeface="Helvetica"/>
                <a:ea typeface="+mn-ea"/>
                <a:cs typeface="+mn-cs"/>
              </a:defRPr>
            </a:lvl2pPr>
            <a:lvl3pPr marL="1143000" indent="-228600" algn="l" defTabSz="457200" rtl="0" eaLnBrk="1" latinLnBrk="0" hangingPunct="1">
              <a:spcBef>
                <a:spcPct val="20000"/>
              </a:spcBef>
              <a:buSzPct val="100000"/>
              <a:buFontTx/>
              <a:buBlip>
                <a:blip r:embed="rId3"/>
              </a:buBlip>
              <a:defRPr sz="1800" b="1" i="0" kern="1200">
                <a:solidFill>
                  <a:srgbClr val="17375E"/>
                </a:solidFill>
                <a:latin typeface="Helvetica"/>
                <a:ea typeface="+mn-ea"/>
                <a:cs typeface="+mn-cs"/>
              </a:defRPr>
            </a:lvl3pPr>
            <a:lvl4pPr marL="1600200" indent="-228600" algn="l" defTabSz="457200" rtl="0" eaLnBrk="1" latinLnBrk="0" hangingPunct="1">
              <a:spcBef>
                <a:spcPct val="20000"/>
              </a:spcBef>
              <a:buSzPct val="100000"/>
              <a:buFontTx/>
              <a:buBlip>
                <a:blip r:embed="rId3"/>
              </a:buBlip>
              <a:defRPr sz="1800" b="1" i="0" kern="1200">
                <a:solidFill>
                  <a:srgbClr val="17375E"/>
                </a:solidFill>
                <a:latin typeface="Helvetica"/>
                <a:ea typeface="+mn-ea"/>
                <a:cs typeface="+mn-cs"/>
              </a:defRPr>
            </a:lvl4pPr>
            <a:lvl5pPr marL="2057400" indent="-228600" algn="l" defTabSz="457200" rtl="0" eaLnBrk="1" latinLnBrk="0" hangingPunct="1">
              <a:spcBef>
                <a:spcPct val="20000"/>
              </a:spcBef>
              <a:buSzPct val="100000"/>
              <a:buFontTx/>
              <a:buBlip>
                <a:blip r:embed="rId3"/>
              </a:buBlip>
              <a:defRPr sz="1800" b="1" i="0" kern="1200">
                <a:solidFill>
                  <a:srgbClr val="17375E"/>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en-US" sz="850" dirty="0">
                <a:solidFill>
                  <a:prstClr val="white"/>
                </a:solidFill>
              </a:rPr>
              <a:t>Europe, Middle East, and Africa:</a:t>
            </a:r>
          </a:p>
          <a:p>
            <a:pPr marL="0" indent="0">
              <a:buFontTx/>
              <a:buNone/>
            </a:pPr>
            <a:endParaRPr lang="en-US" sz="850" b="0" dirty="0">
              <a:solidFill>
                <a:prstClr val="white"/>
              </a:solidFill>
            </a:endParaRPr>
          </a:p>
          <a:p>
            <a:pPr marL="0" indent="0">
              <a:buFontTx/>
              <a:buNone/>
            </a:pPr>
            <a:r>
              <a:rPr lang="en-US" sz="850" b="0" dirty="0">
                <a:solidFill>
                  <a:prstClr val="white"/>
                </a:solidFill>
              </a:rPr>
              <a:t>Global headquarters</a:t>
            </a:r>
          </a:p>
          <a:p>
            <a:pPr marL="0" indent="0">
              <a:buFontTx/>
              <a:buNone/>
            </a:pPr>
            <a:r>
              <a:rPr lang="en-US" sz="850" b="0" dirty="0">
                <a:solidFill>
                  <a:prstClr val="white"/>
                </a:solidFill>
              </a:rPr>
              <a:t>Oxford Economics Ltd</a:t>
            </a:r>
          </a:p>
          <a:p>
            <a:pPr marL="0" indent="0">
              <a:buFontTx/>
              <a:buNone/>
            </a:pPr>
            <a:r>
              <a:rPr lang="en-US" sz="850" b="0" dirty="0">
                <a:solidFill>
                  <a:prstClr val="white"/>
                </a:solidFill>
              </a:rPr>
              <a:t>Abbey House</a:t>
            </a:r>
          </a:p>
          <a:p>
            <a:pPr marL="0" indent="0">
              <a:buFontTx/>
              <a:buNone/>
            </a:pPr>
            <a:r>
              <a:rPr lang="en-US" sz="850" b="0" dirty="0">
                <a:solidFill>
                  <a:prstClr val="white"/>
                </a:solidFill>
              </a:rPr>
              <a:t>121 St </a:t>
            </a:r>
            <a:r>
              <a:rPr lang="en-US" sz="850" b="0" dirty="0" err="1">
                <a:solidFill>
                  <a:prstClr val="white"/>
                </a:solidFill>
              </a:rPr>
              <a:t>Aldates</a:t>
            </a:r>
            <a:endParaRPr lang="en-US" sz="850" b="0" dirty="0">
              <a:solidFill>
                <a:prstClr val="white"/>
              </a:solidFill>
            </a:endParaRPr>
          </a:p>
          <a:p>
            <a:pPr marL="0" indent="0">
              <a:buFontTx/>
              <a:buNone/>
            </a:pPr>
            <a:r>
              <a:rPr lang="en-US" sz="850" b="0" dirty="0">
                <a:solidFill>
                  <a:prstClr val="white"/>
                </a:solidFill>
              </a:rPr>
              <a:t>Oxford, OX1 1HB</a:t>
            </a:r>
          </a:p>
          <a:p>
            <a:pPr marL="0" indent="0">
              <a:buFontTx/>
              <a:buNone/>
            </a:pPr>
            <a:r>
              <a:rPr lang="en-US" sz="850" b="0" dirty="0">
                <a:solidFill>
                  <a:prstClr val="white"/>
                </a:solidFill>
              </a:rPr>
              <a:t>UK</a:t>
            </a:r>
          </a:p>
          <a:p>
            <a:pPr marL="0" indent="0">
              <a:buFontTx/>
              <a:buNone/>
            </a:pPr>
            <a:r>
              <a:rPr lang="en-US" sz="850" b="0" dirty="0">
                <a:solidFill>
                  <a:prstClr val="white"/>
                </a:solidFill>
              </a:rPr>
              <a:t>Tel: +44 (0)1865 268900</a:t>
            </a:r>
          </a:p>
          <a:p>
            <a:pPr marL="0" indent="0">
              <a:buFontTx/>
              <a:buNone/>
            </a:pPr>
            <a:endParaRPr lang="en-US" sz="850" b="0" dirty="0">
              <a:solidFill>
                <a:prstClr val="white"/>
              </a:solidFill>
            </a:endParaRPr>
          </a:p>
          <a:p>
            <a:pPr marL="0" indent="0">
              <a:buFontTx/>
              <a:buNone/>
            </a:pPr>
            <a:r>
              <a:rPr lang="en-US" sz="850" b="0" dirty="0">
                <a:solidFill>
                  <a:prstClr val="white"/>
                </a:solidFill>
              </a:rPr>
              <a:t>London</a:t>
            </a:r>
          </a:p>
          <a:p>
            <a:pPr marL="0" indent="0">
              <a:buFontTx/>
              <a:buNone/>
            </a:pPr>
            <a:r>
              <a:rPr lang="en-US" sz="850" b="0" dirty="0" err="1">
                <a:solidFill>
                  <a:prstClr val="white"/>
                </a:solidFill>
              </a:rPr>
              <a:t>Broadwall</a:t>
            </a:r>
            <a:r>
              <a:rPr lang="en-US" sz="850" b="0" dirty="0">
                <a:solidFill>
                  <a:prstClr val="white"/>
                </a:solidFill>
              </a:rPr>
              <a:t> House</a:t>
            </a:r>
          </a:p>
          <a:p>
            <a:pPr marL="0" indent="0">
              <a:buFontTx/>
              <a:buNone/>
            </a:pPr>
            <a:r>
              <a:rPr lang="en-US" sz="850" b="0" dirty="0" smtClean="0">
                <a:solidFill>
                  <a:prstClr val="white"/>
                </a:solidFill>
              </a:rPr>
              <a:t>21 </a:t>
            </a:r>
            <a:r>
              <a:rPr lang="en-US" sz="850" b="0" dirty="0" err="1" smtClean="0">
                <a:solidFill>
                  <a:prstClr val="white"/>
                </a:solidFill>
              </a:rPr>
              <a:t>Broadwall</a:t>
            </a:r>
            <a:endParaRPr lang="en-US" sz="850" b="0" dirty="0" smtClean="0">
              <a:solidFill>
                <a:prstClr val="white"/>
              </a:solidFill>
            </a:endParaRPr>
          </a:p>
          <a:p>
            <a:pPr marL="0" indent="0">
              <a:buFontTx/>
              <a:buNone/>
            </a:pPr>
            <a:r>
              <a:rPr lang="en-US" sz="850" b="0" dirty="0" smtClean="0">
                <a:solidFill>
                  <a:prstClr val="white"/>
                </a:solidFill>
              </a:rPr>
              <a:t>London</a:t>
            </a:r>
            <a:r>
              <a:rPr lang="en-US" sz="850" b="0" dirty="0">
                <a:solidFill>
                  <a:prstClr val="white"/>
                </a:solidFill>
              </a:rPr>
              <a:t>, SE1 9PL</a:t>
            </a:r>
          </a:p>
          <a:p>
            <a:pPr marL="0" indent="0">
              <a:buFontTx/>
              <a:buNone/>
            </a:pPr>
            <a:r>
              <a:rPr lang="en-US" sz="850" b="0" dirty="0">
                <a:solidFill>
                  <a:prstClr val="white"/>
                </a:solidFill>
              </a:rPr>
              <a:t>UK</a:t>
            </a:r>
          </a:p>
          <a:p>
            <a:pPr marL="0" indent="0">
              <a:buFontTx/>
              <a:buNone/>
            </a:pPr>
            <a:r>
              <a:rPr lang="en-US" sz="850" b="0" dirty="0">
                <a:solidFill>
                  <a:prstClr val="white"/>
                </a:solidFill>
              </a:rPr>
              <a:t>Tel: </a:t>
            </a:r>
            <a:r>
              <a:rPr lang="en-US" sz="850" b="0" dirty="0" smtClean="0">
                <a:solidFill>
                  <a:prstClr val="white"/>
                </a:solidFill>
              </a:rPr>
              <a:t>+</a:t>
            </a:r>
            <a:r>
              <a:rPr lang="en-US" sz="850" b="0" dirty="0">
                <a:solidFill>
                  <a:prstClr val="white"/>
                </a:solidFill>
              </a:rPr>
              <a:t>44 (0)20 7803 1418</a:t>
            </a:r>
          </a:p>
          <a:p>
            <a:pPr marL="0" indent="0">
              <a:buFontTx/>
              <a:buNone/>
            </a:pPr>
            <a:endParaRPr lang="en-US" sz="850" b="0" dirty="0">
              <a:solidFill>
                <a:prstClr val="white"/>
              </a:solidFill>
            </a:endParaRPr>
          </a:p>
          <a:p>
            <a:pPr marL="0" indent="0">
              <a:buFontTx/>
              <a:buNone/>
            </a:pPr>
            <a:r>
              <a:rPr lang="en-US" sz="850" b="0" dirty="0">
                <a:solidFill>
                  <a:prstClr val="white"/>
                </a:solidFill>
              </a:rPr>
              <a:t>Belfast</a:t>
            </a:r>
          </a:p>
          <a:p>
            <a:pPr marL="0" indent="0">
              <a:buFontTx/>
              <a:buNone/>
            </a:pPr>
            <a:r>
              <a:rPr lang="en-US" sz="850" b="0" dirty="0">
                <a:solidFill>
                  <a:prstClr val="white"/>
                </a:solidFill>
              </a:rPr>
              <a:t>Lagan House</a:t>
            </a:r>
          </a:p>
          <a:p>
            <a:pPr marL="0" indent="0">
              <a:buFontTx/>
              <a:buNone/>
            </a:pPr>
            <a:r>
              <a:rPr lang="en-US" sz="850" b="0" dirty="0">
                <a:solidFill>
                  <a:prstClr val="white"/>
                </a:solidFill>
              </a:rPr>
              <a:t>Sackville Street</a:t>
            </a:r>
          </a:p>
          <a:p>
            <a:pPr marL="0" indent="0">
              <a:buFontTx/>
              <a:buNone/>
            </a:pPr>
            <a:r>
              <a:rPr lang="en-US" sz="850" b="0" dirty="0" err="1">
                <a:solidFill>
                  <a:prstClr val="white"/>
                </a:solidFill>
              </a:rPr>
              <a:t>Lisburn</a:t>
            </a:r>
            <a:endParaRPr lang="en-US" sz="850" b="0" dirty="0">
              <a:solidFill>
                <a:prstClr val="white"/>
              </a:solidFill>
            </a:endParaRPr>
          </a:p>
          <a:p>
            <a:pPr marL="0" indent="0">
              <a:buFontTx/>
              <a:buNone/>
            </a:pPr>
            <a:r>
              <a:rPr lang="en-US" sz="850" b="0" dirty="0">
                <a:solidFill>
                  <a:prstClr val="white"/>
                </a:solidFill>
              </a:rPr>
              <a:t>County Down, BT27 4AB</a:t>
            </a:r>
          </a:p>
          <a:p>
            <a:pPr marL="0" indent="0">
              <a:buFontTx/>
              <a:buNone/>
            </a:pPr>
            <a:r>
              <a:rPr lang="en-US" sz="850" b="0" dirty="0">
                <a:solidFill>
                  <a:prstClr val="white"/>
                </a:solidFill>
              </a:rPr>
              <a:t>Tel: + 44 (0)2892 635400</a:t>
            </a:r>
          </a:p>
          <a:p>
            <a:pPr marL="0" indent="0">
              <a:buFontTx/>
              <a:buNone/>
            </a:pPr>
            <a:r>
              <a:rPr lang="en-US" sz="850" b="0" dirty="0" smtClean="0">
                <a:solidFill>
                  <a:prstClr val="white"/>
                </a:solidFill>
              </a:rPr>
              <a:t>	</a:t>
            </a:r>
            <a:endParaRPr lang="en-US" sz="850" b="0" dirty="0">
              <a:solidFill>
                <a:prstClr val="white"/>
              </a:solidFill>
            </a:endParaRPr>
          </a:p>
          <a:p>
            <a:pPr marL="0" indent="0">
              <a:buFontTx/>
              <a:buNone/>
            </a:pPr>
            <a:r>
              <a:rPr lang="en-US" sz="850" b="0" dirty="0" smtClean="0">
                <a:solidFill>
                  <a:prstClr val="white"/>
                </a:solidFill>
              </a:rPr>
              <a:t>Paarl	</a:t>
            </a:r>
            <a:endParaRPr lang="en-US" sz="850" b="0" dirty="0">
              <a:solidFill>
                <a:prstClr val="white"/>
              </a:solidFill>
            </a:endParaRPr>
          </a:p>
          <a:p>
            <a:pPr marL="0" indent="0">
              <a:buFontTx/>
              <a:buNone/>
            </a:pPr>
            <a:r>
              <a:rPr lang="en-US" sz="850" b="0" dirty="0">
                <a:solidFill>
                  <a:prstClr val="white"/>
                </a:solidFill>
              </a:rPr>
              <a:t>12 Cecilia Street</a:t>
            </a:r>
          </a:p>
          <a:p>
            <a:pPr marL="0" indent="0">
              <a:buFontTx/>
              <a:buNone/>
            </a:pPr>
            <a:r>
              <a:rPr lang="en-US" sz="850" b="0" dirty="0">
                <a:solidFill>
                  <a:prstClr val="white"/>
                </a:solidFill>
              </a:rPr>
              <a:t>Paarl 7646</a:t>
            </a:r>
          </a:p>
          <a:p>
            <a:pPr marL="0" indent="0">
              <a:buFontTx/>
              <a:buNone/>
            </a:pPr>
            <a:r>
              <a:rPr lang="en-US" sz="850" b="0" dirty="0">
                <a:solidFill>
                  <a:prstClr val="white"/>
                </a:solidFill>
              </a:rPr>
              <a:t>South Africa</a:t>
            </a:r>
          </a:p>
          <a:p>
            <a:pPr marL="0" indent="0">
              <a:buFontTx/>
              <a:buNone/>
            </a:pPr>
            <a:r>
              <a:rPr lang="en-US" sz="850" b="0" dirty="0">
                <a:solidFill>
                  <a:prstClr val="white"/>
                </a:solidFill>
              </a:rPr>
              <a:t>Tel: </a:t>
            </a:r>
            <a:r>
              <a:rPr lang="en-US" sz="850" b="0" dirty="0" smtClean="0">
                <a:solidFill>
                  <a:prstClr val="white"/>
                </a:solidFill>
              </a:rPr>
              <a:t>+</a:t>
            </a:r>
            <a:r>
              <a:rPr lang="en-US" sz="850" b="0" dirty="0">
                <a:solidFill>
                  <a:prstClr val="white"/>
                </a:solidFill>
              </a:rPr>
              <a:t>27(0)21 863-6200</a:t>
            </a:r>
          </a:p>
          <a:p>
            <a:pPr marL="0" indent="0">
              <a:buFontTx/>
              <a:buNone/>
            </a:pPr>
            <a:endParaRPr lang="en-US" sz="850" b="0" dirty="0">
              <a:solidFill>
                <a:prstClr val="white"/>
              </a:solidFill>
            </a:endParaRPr>
          </a:p>
          <a:p>
            <a:pPr marL="0" indent="0">
              <a:buFontTx/>
              <a:buNone/>
            </a:pPr>
            <a:r>
              <a:rPr lang="en-US" sz="850" b="0" dirty="0">
                <a:solidFill>
                  <a:prstClr val="white"/>
                </a:solidFill>
              </a:rPr>
              <a:t>Frankfurt</a:t>
            </a:r>
          </a:p>
          <a:p>
            <a:pPr marL="0" indent="0">
              <a:buFontTx/>
              <a:buNone/>
            </a:pPr>
            <a:r>
              <a:rPr lang="en-US" sz="850" b="0" dirty="0" err="1">
                <a:solidFill>
                  <a:prstClr val="white"/>
                </a:solidFill>
              </a:rPr>
              <a:t>Mainzer</a:t>
            </a:r>
            <a:r>
              <a:rPr lang="en-US" sz="850" b="0" dirty="0">
                <a:solidFill>
                  <a:prstClr val="white"/>
                </a:solidFill>
              </a:rPr>
              <a:t> </a:t>
            </a:r>
            <a:r>
              <a:rPr lang="en-US" sz="850" b="0" dirty="0" err="1">
                <a:solidFill>
                  <a:prstClr val="white"/>
                </a:solidFill>
              </a:rPr>
              <a:t>Landstraße</a:t>
            </a:r>
            <a:r>
              <a:rPr lang="en-US" sz="850" b="0" dirty="0">
                <a:solidFill>
                  <a:prstClr val="white"/>
                </a:solidFill>
              </a:rPr>
              <a:t> 41</a:t>
            </a:r>
          </a:p>
          <a:p>
            <a:pPr marL="0" indent="0">
              <a:buFontTx/>
              <a:buNone/>
            </a:pPr>
            <a:r>
              <a:rPr lang="en-US" sz="850" b="0" dirty="0">
                <a:solidFill>
                  <a:prstClr val="white"/>
                </a:solidFill>
              </a:rPr>
              <a:t>60329 Frankfurt am Main</a:t>
            </a:r>
          </a:p>
          <a:p>
            <a:pPr marL="0" indent="0">
              <a:buFontTx/>
              <a:buNone/>
            </a:pPr>
            <a:r>
              <a:rPr lang="en-US" sz="850" b="0" dirty="0">
                <a:solidFill>
                  <a:prstClr val="white"/>
                </a:solidFill>
              </a:rPr>
              <a:t>Germany</a:t>
            </a:r>
          </a:p>
          <a:p>
            <a:pPr marL="0" indent="0">
              <a:buFontTx/>
              <a:buNone/>
            </a:pPr>
            <a:r>
              <a:rPr lang="en-US" sz="850" b="0" dirty="0">
                <a:solidFill>
                  <a:prstClr val="white"/>
                </a:solidFill>
              </a:rPr>
              <a:t>Tel: </a:t>
            </a:r>
            <a:r>
              <a:rPr lang="en-US" sz="850" b="0" dirty="0" smtClean="0">
                <a:solidFill>
                  <a:prstClr val="white"/>
                </a:solidFill>
              </a:rPr>
              <a:t>+</a:t>
            </a:r>
            <a:r>
              <a:rPr lang="en-US" sz="850" b="0" dirty="0">
                <a:solidFill>
                  <a:prstClr val="white"/>
                </a:solidFill>
              </a:rPr>
              <a:t>49 69 95 925 </a:t>
            </a:r>
            <a:r>
              <a:rPr lang="en-US" sz="850" b="0" dirty="0" smtClean="0">
                <a:solidFill>
                  <a:prstClr val="white"/>
                </a:solidFill>
              </a:rPr>
              <a:t>280</a:t>
            </a:r>
          </a:p>
          <a:p>
            <a:pPr marL="0" indent="0">
              <a:buFontTx/>
              <a:buNone/>
            </a:pPr>
            <a:endParaRPr lang="en-US" sz="850" b="0" dirty="0" smtClean="0">
              <a:solidFill>
                <a:prstClr val="white"/>
              </a:solidFill>
            </a:endParaRPr>
          </a:p>
          <a:p>
            <a:pPr marL="0" indent="0">
              <a:buFontTx/>
              <a:buNone/>
            </a:pPr>
            <a:r>
              <a:rPr lang="en-US" sz="850" b="0" dirty="0" smtClean="0">
                <a:solidFill>
                  <a:prstClr val="white"/>
                </a:solidFill>
              </a:rPr>
              <a:t>Paris</a:t>
            </a:r>
            <a:endParaRPr lang="en-US" sz="850" b="0" dirty="0">
              <a:solidFill>
                <a:prstClr val="white"/>
              </a:solidFill>
            </a:endParaRPr>
          </a:p>
          <a:p>
            <a:pPr marL="0" indent="0">
              <a:buFontTx/>
              <a:buNone/>
            </a:pPr>
            <a:r>
              <a:rPr lang="en-US" sz="850" b="0" dirty="0">
                <a:solidFill>
                  <a:prstClr val="white"/>
                </a:solidFill>
              </a:rPr>
              <a:t>25 rue </a:t>
            </a:r>
            <a:r>
              <a:rPr lang="en-US" sz="850" b="0" dirty="0" err="1">
                <a:solidFill>
                  <a:prstClr val="white"/>
                </a:solidFill>
              </a:rPr>
              <a:t>Tiphaine</a:t>
            </a:r>
            <a:endParaRPr lang="en-US" sz="850" b="0" dirty="0">
              <a:solidFill>
                <a:prstClr val="white"/>
              </a:solidFill>
            </a:endParaRPr>
          </a:p>
          <a:p>
            <a:pPr marL="0" indent="0">
              <a:buFontTx/>
              <a:buNone/>
            </a:pPr>
            <a:r>
              <a:rPr lang="en-US" sz="850" b="0" dirty="0">
                <a:solidFill>
                  <a:prstClr val="white"/>
                </a:solidFill>
              </a:rPr>
              <a:t>75015 Paris</a:t>
            </a:r>
          </a:p>
          <a:p>
            <a:pPr marL="0" indent="0">
              <a:buFontTx/>
              <a:buNone/>
            </a:pPr>
            <a:r>
              <a:rPr lang="en-US" sz="850" b="0" dirty="0">
                <a:solidFill>
                  <a:prstClr val="white"/>
                </a:solidFill>
              </a:rPr>
              <a:t>France</a:t>
            </a:r>
          </a:p>
          <a:p>
            <a:pPr marL="0" indent="0">
              <a:buFontTx/>
              <a:buNone/>
            </a:pPr>
            <a:r>
              <a:rPr lang="en-US" sz="850" b="0" dirty="0">
                <a:solidFill>
                  <a:prstClr val="white"/>
                </a:solidFill>
              </a:rPr>
              <a:t>Tel: +33 (0)1 56 53 98 </a:t>
            </a:r>
            <a:r>
              <a:rPr lang="en-US" sz="850" b="0" dirty="0" smtClean="0">
                <a:solidFill>
                  <a:prstClr val="white"/>
                </a:solidFill>
              </a:rPr>
              <a:t>52</a:t>
            </a:r>
          </a:p>
          <a:p>
            <a:pPr marL="0" indent="0">
              <a:buFontTx/>
              <a:buNone/>
            </a:pPr>
            <a:endParaRPr lang="en-US" sz="850" b="0" dirty="0">
              <a:solidFill>
                <a:prstClr val="white"/>
              </a:solidFill>
            </a:endParaRPr>
          </a:p>
          <a:p>
            <a:pPr marL="0" indent="0">
              <a:buFontTx/>
              <a:buNone/>
            </a:pPr>
            <a:r>
              <a:rPr lang="en-US" sz="850" b="0" dirty="0">
                <a:solidFill>
                  <a:prstClr val="white"/>
                </a:solidFill>
              </a:rPr>
              <a:t>Milan</a:t>
            </a:r>
          </a:p>
          <a:p>
            <a:pPr marL="0" indent="0">
              <a:buFontTx/>
              <a:buNone/>
            </a:pPr>
            <a:r>
              <a:rPr lang="en-US" sz="850" b="0" dirty="0">
                <a:solidFill>
                  <a:prstClr val="white"/>
                </a:solidFill>
              </a:rPr>
              <a:t>Via </a:t>
            </a:r>
            <a:r>
              <a:rPr lang="en-US" sz="850" b="0" dirty="0" err="1">
                <a:solidFill>
                  <a:prstClr val="white"/>
                </a:solidFill>
              </a:rPr>
              <a:t>Cadorna</a:t>
            </a:r>
            <a:r>
              <a:rPr lang="en-US" sz="850" b="0" dirty="0">
                <a:solidFill>
                  <a:prstClr val="white"/>
                </a:solidFill>
              </a:rPr>
              <a:t> 3</a:t>
            </a:r>
          </a:p>
          <a:p>
            <a:pPr marL="0" indent="0">
              <a:buFontTx/>
              <a:buNone/>
            </a:pPr>
            <a:r>
              <a:rPr lang="en-US" sz="850" b="0" dirty="0">
                <a:solidFill>
                  <a:prstClr val="white"/>
                </a:solidFill>
              </a:rPr>
              <a:t>20080 </a:t>
            </a:r>
            <a:r>
              <a:rPr lang="en-US" sz="850" b="0" dirty="0" err="1">
                <a:solidFill>
                  <a:prstClr val="white"/>
                </a:solidFill>
              </a:rPr>
              <a:t>Albairate</a:t>
            </a:r>
            <a:r>
              <a:rPr lang="en-US" sz="850" b="0" dirty="0">
                <a:solidFill>
                  <a:prstClr val="white"/>
                </a:solidFill>
              </a:rPr>
              <a:t> (MI)</a:t>
            </a:r>
          </a:p>
          <a:p>
            <a:pPr marL="0" indent="0">
              <a:buFontTx/>
              <a:buNone/>
            </a:pPr>
            <a:r>
              <a:rPr lang="en-US" sz="850" b="0" dirty="0">
                <a:solidFill>
                  <a:prstClr val="white"/>
                </a:solidFill>
              </a:rPr>
              <a:t>Italy</a:t>
            </a:r>
          </a:p>
          <a:p>
            <a:pPr marL="0" indent="0">
              <a:buFontTx/>
              <a:buNone/>
            </a:pPr>
            <a:r>
              <a:rPr lang="en-US" sz="850" b="0" dirty="0">
                <a:solidFill>
                  <a:prstClr val="white"/>
                </a:solidFill>
              </a:rPr>
              <a:t>Tel: +39 02 9406 </a:t>
            </a:r>
            <a:r>
              <a:rPr lang="en-US" sz="850" b="0" dirty="0" smtClean="0">
                <a:solidFill>
                  <a:prstClr val="white"/>
                </a:solidFill>
              </a:rPr>
              <a:t>1054</a:t>
            </a:r>
          </a:p>
          <a:p>
            <a:pPr marL="0" indent="0">
              <a:buFontTx/>
              <a:buNone/>
            </a:pPr>
            <a:endParaRPr lang="en-US" sz="850" b="0" dirty="0" smtClean="0">
              <a:solidFill>
                <a:prstClr val="white"/>
              </a:solidFill>
            </a:endParaRPr>
          </a:p>
          <a:p>
            <a:pPr marL="0" indent="0">
              <a:buFontTx/>
              <a:buNone/>
            </a:pPr>
            <a:r>
              <a:rPr lang="en-US" sz="850" dirty="0" smtClean="0">
                <a:solidFill>
                  <a:prstClr val="white"/>
                </a:solidFill>
              </a:rPr>
              <a:t>Americas:</a:t>
            </a:r>
          </a:p>
          <a:p>
            <a:pPr marL="0" indent="0">
              <a:buFontTx/>
              <a:buNone/>
            </a:pPr>
            <a:endParaRPr lang="en-US" sz="850" b="0" dirty="0">
              <a:solidFill>
                <a:prstClr val="white"/>
              </a:solidFill>
            </a:endParaRPr>
          </a:p>
          <a:p>
            <a:pPr marL="0" indent="0">
              <a:buFontTx/>
              <a:buNone/>
            </a:pPr>
            <a:r>
              <a:rPr lang="en-US" sz="850" b="0" dirty="0">
                <a:solidFill>
                  <a:prstClr val="white"/>
                </a:solidFill>
              </a:rPr>
              <a:t>New York</a:t>
            </a:r>
          </a:p>
          <a:p>
            <a:pPr marL="0" indent="0">
              <a:buFontTx/>
              <a:buNone/>
            </a:pPr>
            <a:r>
              <a:rPr lang="en-US" sz="850" b="0" dirty="0">
                <a:solidFill>
                  <a:prstClr val="white"/>
                </a:solidFill>
              </a:rPr>
              <a:t>5 Hanover Square, 19th Floor</a:t>
            </a:r>
          </a:p>
          <a:p>
            <a:pPr marL="0" indent="0">
              <a:buFontTx/>
              <a:buNone/>
            </a:pPr>
            <a:r>
              <a:rPr lang="en-US" sz="850" b="0" dirty="0">
                <a:solidFill>
                  <a:prstClr val="white"/>
                </a:solidFill>
              </a:rPr>
              <a:t>New York, NY 10004</a:t>
            </a:r>
          </a:p>
          <a:p>
            <a:pPr marL="0" indent="0">
              <a:buFontTx/>
              <a:buNone/>
            </a:pPr>
            <a:r>
              <a:rPr lang="en-US" sz="850" b="0" dirty="0" smtClean="0">
                <a:solidFill>
                  <a:prstClr val="white"/>
                </a:solidFill>
              </a:rPr>
              <a:t>USA</a:t>
            </a:r>
            <a:endParaRPr lang="en-US" sz="850" b="0" dirty="0">
              <a:solidFill>
                <a:prstClr val="white"/>
              </a:solidFill>
            </a:endParaRPr>
          </a:p>
          <a:p>
            <a:pPr marL="0" indent="0">
              <a:buFontTx/>
              <a:buNone/>
            </a:pPr>
            <a:r>
              <a:rPr lang="en-US" sz="850" b="0" dirty="0" smtClean="0">
                <a:solidFill>
                  <a:prstClr val="white"/>
                </a:solidFill>
              </a:rPr>
              <a:t>Tel</a:t>
            </a:r>
            <a:r>
              <a:rPr lang="en-US" sz="850" b="0" dirty="0">
                <a:solidFill>
                  <a:prstClr val="white"/>
                </a:solidFill>
              </a:rPr>
              <a:t>: +1 (646) 786 1879</a:t>
            </a:r>
          </a:p>
          <a:p>
            <a:pPr marL="0" indent="0">
              <a:buFontTx/>
              <a:buNone/>
            </a:pPr>
            <a:endParaRPr lang="en-US" sz="850" b="0" dirty="0" smtClean="0">
              <a:solidFill>
                <a:prstClr val="white"/>
              </a:solidFill>
            </a:endParaRPr>
          </a:p>
          <a:p>
            <a:pPr marL="0" indent="0">
              <a:buFontTx/>
              <a:buNone/>
            </a:pPr>
            <a:r>
              <a:rPr lang="en-US" sz="850" b="0" dirty="0" smtClean="0">
                <a:solidFill>
                  <a:prstClr val="white"/>
                </a:solidFill>
              </a:rPr>
              <a:t>Philadelphia</a:t>
            </a:r>
            <a:endParaRPr lang="en-US" sz="850" b="0" dirty="0">
              <a:solidFill>
                <a:prstClr val="white"/>
              </a:solidFill>
            </a:endParaRPr>
          </a:p>
          <a:p>
            <a:pPr marL="0" indent="0">
              <a:buFontTx/>
              <a:buNone/>
            </a:pPr>
            <a:r>
              <a:rPr lang="en-US" sz="850" b="0" dirty="0">
                <a:solidFill>
                  <a:prstClr val="white"/>
                </a:solidFill>
              </a:rPr>
              <a:t>303 West Lancaster Avenue</a:t>
            </a:r>
          </a:p>
          <a:p>
            <a:pPr marL="0" indent="0">
              <a:buFontTx/>
              <a:buNone/>
            </a:pPr>
            <a:r>
              <a:rPr lang="en-US" sz="850" b="0" dirty="0">
                <a:solidFill>
                  <a:prstClr val="white"/>
                </a:solidFill>
              </a:rPr>
              <a:t>Suite 2e</a:t>
            </a:r>
          </a:p>
          <a:p>
            <a:pPr marL="0" indent="0">
              <a:buFontTx/>
              <a:buNone/>
            </a:pPr>
            <a:r>
              <a:rPr lang="en-US" sz="850" b="0" dirty="0">
                <a:solidFill>
                  <a:prstClr val="white"/>
                </a:solidFill>
              </a:rPr>
              <a:t>Wayne, PA 19087</a:t>
            </a:r>
          </a:p>
          <a:p>
            <a:pPr marL="0" indent="0">
              <a:buFontTx/>
              <a:buNone/>
            </a:pPr>
            <a:r>
              <a:rPr lang="en-US" sz="850" b="0" dirty="0">
                <a:solidFill>
                  <a:prstClr val="white"/>
                </a:solidFill>
              </a:rPr>
              <a:t>USA</a:t>
            </a:r>
          </a:p>
          <a:p>
            <a:pPr marL="0" indent="0">
              <a:buFontTx/>
              <a:buNone/>
            </a:pPr>
            <a:r>
              <a:rPr lang="en-US" sz="850" b="0" dirty="0">
                <a:solidFill>
                  <a:prstClr val="white"/>
                </a:solidFill>
              </a:rPr>
              <a:t>Tel: +1 (610) 995 9600</a:t>
            </a:r>
          </a:p>
          <a:p>
            <a:pPr marL="0" indent="0">
              <a:buFontTx/>
              <a:buNone/>
            </a:pPr>
            <a:endParaRPr lang="en-US" sz="850" b="0" dirty="0">
              <a:solidFill>
                <a:prstClr val="white"/>
              </a:solidFill>
            </a:endParaRPr>
          </a:p>
          <a:p>
            <a:pPr marL="0" indent="0">
              <a:buFontTx/>
              <a:buNone/>
            </a:pPr>
            <a:r>
              <a:rPr lang="en-US" sz="850" b="0" dirty="0">
                <a:solidFill>
                  <a:prstClr val="white"/>
                </a:solidFill>
              </a:rPr>
              <a:t>Mexico City</a:t>
            </a:r>
          </a:p>
          <a:p>
            <a:pPr marL="0" indent="0">
              <a:buFontTx/>
              <a:buNone/>
            </a:pPr>
            <a:r>
              <a:rPr lang="en-US" sz="850" b="0" dirty="0">
                <a:solidFill>
                  <a:prstClr val="white"/>
                </a:solidFill>
              </a:rPr>
              <a:t>Emerson 150, </a:t>
            </a:r>
            <a:r>
              <a:rPr lang="en-US" sz="850" b="0" dirty="0" err="1">
                <a:solidFill>
                  <a:prstClr val="white"/>
                </a:solidFill>
              </a:rPr>
              <a:t>Despacho</a:t>
            </a:r>
            <a:r>
              <a:rPr lang="en-US" sz="850" b="0" dirty="0">
                <a:solidFill>
                  <a:prstClr val="white"/>
                </a:solidFill>
              </a:rPr>
              <a:t> 802</a:t>
            </a:r>
          </a:p>
          <a:p>
            <a:pPr marL="0" indent="0">
              <a:buFontTx/>
              <a:buNone/>
            </a:pPr>
            <a:r>
              <a:rPr lang="en-US" sz="850" b="0" dirty="0">
                <a:solidFill>
                  <a:prstClr val="white"/>
                </a:solidFill>
              </a:rPr>
              <a:t>Col. </a:t>
            </a:r>
            <a:r>
              <a:rPr lang="en-US" sz="850" b="0" dirty="0" err="1">
                <a:solidFill>
                  <a:prstClr val="white"/>
                </a:solidFill>
              </a:rPr>
              <a:t>Polanco</a:t>
            </a:r>
            <a:r>
              <a:rPr lang="en-US" sz="850" b="0" dirty="0">
                <a:solidFill>
                  <a:prstClr val="white"/>
                </a:solidFill>
              </a:rPr>
              <a:t>, Miguel Hidalgo</a:t>
            </a:r>
          </a:p>
          <a:p>
            <a:pPr marL="0" indent="0">
              <a:buFontTx/>
              <a:buNone/>
            </a:pPr>
            <a:r>
              <a:rPr lang="en-US" sz="850" b="0" dirty="0">
                <a:solidFill>
                  <a:prstClr val="white"/>
                </a:solidFill>
              </a:rPr>
              <a:t>México D.F., C.P. 11560</a:t>
            </a:r>
          </a:p>
          <a:p>
            <a:pPr marL="0" indent="0">
              <a:buFontTx/>
              <a:buNone/>
            </a:pPr>
            <a:r>
              <a:rPr lang="en-US" sz="850" b="0" dirty="0">
                <a:solidFill>
                  <a:prstClr val="white"/>
                </a:solidFill>
              </a:rPr>
              <a:t>Tel: +52 (55) 52503252</a:t>
            </a:r>
          </a:p>
          <a:p>
            <a:pPr marL="0" indent="0">
              <a:buFontTx/>
              <a:buNone/>
            </a:pPr>
            <a:endParaRPr lang="en-US" sz="850" b="0" dirty="0" smtClean="0">
              <a:solidFill>
                <a:prstClr val="white"/>
              </a:solidFill>
            </a:endParaRPr>
          </a:p>
          <a:p>
            <a:pPr marL="0" indent="0">
              <a:buFontTx/>
              <a:buNone/>
            </a:pPr>
            <a:endParaRPr lang="en-US" sz="850" b="0" dirty="0">
              <a:solidFill>
                <a:prstClr val="white"/>
              </a:solidFill>
            </a:endParaRPr>
          </a:p>
          <a:p>
            <a:pPr marL="0" indent="0">
              <a:buFontTx/>
              <a:buNone/>
            </a:pPr>
            <a:endParaRPr lang="en-US" sz="850" b="0" dirty="0" smtClean="0">
              <a:solidFill>
                <a:prstClr val="white"/>
              </a:solidFill>
            </a:endParaRPr>
          </a:p>
          <a:p>
            <a:pPr marL="0" indent="0">
              <a:buFontTx/>
              <a:buNone/>
            </a:pPr>
            <a:endParaRPr lang="en-US" sz="850" b="0" dirty="0">
              <a:solidFill>
                <a:prstClr val="white"/>
              </a:solidFill>
            </a:endParaRPr>
          </a:p>
          <a:p>
            <a:pPr marL="0" indent="0">
              <a:buFontTx/>
              <a:buNone/>
            </a:pPr>
            <a:r>
              <a:rPr lang="en-US" sz="850" b="0" dirty="0">
                <a:solidFill>
                  <a:prstClr val="white"/>
                </a:solidFill>
              </a:rPr>
              <a:t>Boston</a:t>
            </a:r>
          </a:p>
          <a:p>
            <a:pPr marL="0" indent="0">
              <a:buFontTx/>
              <a:buNone/>
            </a:pPr>
            <a:r>
              <a:rPr lang="en-US" sz="850" b="0" dirty="0">
                <a:solidFill>
                  <a:prstClr val="white"/>
                </a:solidFill>
              </a:rPr>
              <a:t>51 Sawyer Rd</a:t>
            </a:r>
          </a:p>
          <a:p>
            <a:pPr marL="0" indent="0">
              <a:buFontTx/>
              <a:buNone/>
            </a:pPr>
            <a:r>
              <a:rPr lang="en-US" sz="850" b="0" dirty="0">
                <a:solidFill>
                  <a:prstClr val="white"/>
                </a:solidFill>
              </a:rPr>
              <a:t>Building 2 - Suite 220</a:t>
            </a:r>
          </a:p>
          <a:p>
            <a:pPr marL="0" indent="0">
              <a:buFontTx/>
              <a:buNone/>
            </a:pPr>
            <a:r>
              <a:rPr lang="en-US" sz="850" b="0" dirty="0">
                <a:solidFill>
                  <a:prstClr val="white"/>
                </a:solidFill>
              </a:rPr>
              <a:t>Waltham, MA 02453</a:t>
            </a:r>
          </a:p>
          <a:p>
            <a:pPr marL="0" indent="0">
              <a:buFontTx/>
              <a:buNone/>
            </a:pPr>
            <a:r>
              <a:rPr lang="en-US" sz="850" b="0" dirty="0">
                <a:solidFill>
                  <a:prstClr val="white"/>
                </a:solidFill>
              </a:rPr>
              <a:t>USA</a:t>
            </a:r>
          </a:p>
          <a:p>
            <a:pPr marL="0" indent="0">
              <a:buFontTx/>
              <a:buNone/>
            </a:pPr>
            <a:r>
              <a:rPr lang="en-US" sz="850" b="0" dirty="0">
                <a:solidFill>
                  <a:prstClr val="white"/>
                </a:solidFill>
              </a:rPr>
              <a:t>Tel: +1 (617) 206 6112</a:t>
            </a:r>
          </a:p>
          <a:p>
            <a:pPr marL="0" indent="0">
              <a:buFontTx/>
              <a:buNone/>
            </a:pPr>
            <a:endParaRPr lang="en-US" sz="850" b="0" dirty="0">
              <a:solidFill>
                <a:prstClr val="white"/>
              </a:solidFill>
            </a:endParaRPr>
          </a:p>
          <a:p>
            <a:pPr marL="0" indent="0">
              <a:buFontTx/>
              <a:buNone/>
            </a:pPr>
            <a:r>
              <a:rPr lang="en-US" sz="850" b="0" dirty="0">
                <a:solidFill>
                  <a:prstClr val="white"/>
                </a:solidFill>
              </a:rPr>
              <a:t>Chicago</a:t>
            </a:r>
          </a:p>
          <a:p>
            <a:pPr marL="0" indent="0">
              <a:buFontTx/>
              <a:buNone/>
            </a:pPr>
            <a:r>
              <a:rPr lang="en-US" sz="850" b="0" dirty="0">
                <a:solidFill>
                  <a:prstClr val="white"/>
                </a:solidFill>
              </a:rPr>
              <a:t>980 N. Michigan Avenue, Suite 1412 Chicago</a:t>
            </a:r>
          </a:p>
          <a:p>
            <a:pPr marL="0" indent="0">
              <a:buFontTx/>
              <a:buNone/>
            </a:pPr>
            <a:r>
              <a:rPr lang="en-US" sz="850" b="0" dirty="0">
                <a:solidFill>
                  <a:prstClr val="white"/>
                </a:solidFill>
              </a:rPr>
              <a:t>Illinois, IL 60611</a:t>
            </a:r>
          </a:p>
          <a:p>
            <a:pPr marL="0" indent="0">
              <a:buFontTx/>
              <a:buNone/>
            </a:pPr>
            <a:r>
              <a:rPr lang="en-US" sz="850" b="0" dirty="0">
                <a:solidFill>
                  <a:prstClr val="white"/>
                </a:solidFill>
              </a:rPr>
              <a:t>USA</a:t>
            </a:r>
          </a:p>
          <a:p>
            <a:pPr marL="0" indent="0">
              <a:buFontTx/>
              <a:buNone/>
            </a:pPr>
            <a:r>
              <a:rPr lang="en-US" sz="850" b="0" dirty="0">
                <a:solidFill>
                  <a:prstClr val="white"/>
                </a:solidFill>
              </a:rPr>
              <a:t>Tel: +1 (773) 372-5762</a:t>
            </a:r>
          </a:p>
          <a:p>
            <a:pPr marL="0" indent="0">
              <a:buFontTx/>
              <a:buNone/>
            </a:pPr>
            <a:endParaRPr lang="en-US" sz="850" b="0" dirty="0">
              <a:solidFill>
                <a:prstClr val="white"/>
              </a:solidFill>
            </a:endParaRPr>
          </a:p>
          <a:p>
            <a:pPr marL="0" indent="0">
              <a:buFontTx/>
              <a:buNone/>
            </a:pPr>
            <a:r>
              <a:rPr lang="en-US" sz="850" b="0" dirty="0">
                <a:solidFill>
                  <a:prstClr val="white"/>
                </a:solidFill>
              </a:rPr>
              <a:t>Miami</a:t>
            </a:r>
          </a:p>
          <a:p>
            <a:pPr marL="0" indent="0">
              <a:buFontTx/>
              <a:buNone/>
            </a:pPr>
            <a:r>
              <a:rPr lang="en-US" sz="850" b="0" dirty="0" smtClean="0">
                <a:solidFill>
                  <a:prstClr val="white"/>
                </a:solidFill>
              </a:rPr>
              <a:t>8201 Peters Road</a:t>
            </a:r>
            <a:endParaRPr lang="en-US" sz="850" b="0" dirty="0">
              <a:solidFill>
                <a:prstClr val="white"/>
              </a:solidFill>
            </a:endParaRPr>
          </a:p>
          <a:p>
            <a:pPr marL="0" indent="0">
              <a:buFontTx/>
              <a:buNone/>
            </a:pPr>
            <a:r>
              <a:rPr lang="en-US" sz="850" b="0" dirty="0" smtClean="0">
                <a:solidFill>
                  <a:prstClr val="white"/>
                </a:solidFill>
              </a:rPr>
              <a:t>Suite 1000,</a:t>
            </a:r>
          </a:p>
          <a:p>
            <a:pPr marL="0" indent="0">
              <a:buFontTx/>
              <a:buNone/>
            </a:pPr>
            <a:r>
              <a:rPr lang="en-US" sz="850" b="0" dirty="0" smtClean="0">
                <a:solidFill>
                  <a:prstClr val="white"/>
                </a:solidFill>
              </a:rPr>
              <a:t>Plantation, FL 33324</a:t>
            </a:r>
            <a:endParaRPr lang="en-US" sz="850" b="0" dirty="0">
              <a:solidFill>
                <a:prstClr val="white"/>
              </a:solidFill>
            </a:endParaRPr>
          </a:p>
          <a:p>
            <a:pPr marL="0" indent="0">
              <a:buFontTx/>
              <a:buNone/>
            </a:pPr>
            <a:r>
              <a:rPr lang="en-US" sz="850" b="0" dirty="0">
                <a:solidFill>
                  <a:prstClr val="white"/>
                </a:solidFill>
              </a:rPr>
              <a:t>USA</a:t>
            </a:r>
          </a:p>
          <a:p>
            <a:pPr marL="0" indent="0">
              <a:buFontTx/>
              <a:buNone/>
            </a:pPr>
            <a:r>
              <a:rPr lang="en-US" sz="850" b="0" dirty="0">
                <a:solidFill>
                  <a:prstClr val="white"/>
                </a:solidFill>
              </a:rPr>
              <a:t>Tel: +1 (954) </a:t>
            </a:r>
            <a:r>
              <a:rPr lang="en-US" sz="850" b="0" dirty="0" smtClean="0">
                <a:solidFill>
                  <a:prstClr val="white"/>
                </a:solidFill>
              </a:rPr>
              <a:t>916 5373</a:t>
            </a:r>
            <a:endParaRPr lang="en-US" sz="850" b="0" dirty="0">
              <a:solidFill>
                <a:prstClr val="white"/>
              </a:solidFill>
            </a:endParaRPr>
          </a:p>
          <a:p>
            <a:pPr marL="0" indent="0">
              <a:buFontTx/>
              <a:buNone/>
            </a:pPr>
            <a:endParaRPr lang="en-US" sz="850" b="0" dirty="0">
              <a:solidFill>
                <a:prstClr val="white"/>
              </a:solidFill>
            </a:endParaRPr>
          </a:p>
          <a:p>
            <a:pPr marL="0" indent="0">
              <a:buFontTx/>
              <a:buNone/>
            </a:pPr>
            <a:r>
              <a:rPr lang="en-US" sz="850" b="0" dirty="0">
                <a:solidFill>
                  <a:prstClr val="white"/>
                </a:solidFill>
              </a:rPr>
              <a:t>San Francisco</a:t>
            </a:r>
          </a:p>
          <a:p>
            <a:pPr marL="0" indent="0">
              <a:buFontTx/>
              <a:buNone/>
            </a:pPr>
            <a:r>
              <a:rPr lang="en-US" sz="850" b="0" dirty="0">
                <a:solidFill>
                  <a:prstClr val="white"/>
                </a:solidFill>
              </a:rPr>
              <a:t>Tel: +1 (415) 870-5744</a:t>
            </a:r>
          </a:p>
          <a:p>
            <a:pPr marL="0" indent="0">
              <a:buFontTx/>
              <a:buNone/>
            </a:pPr>
            <a:endParaRPr lang="en-US" sz="850" b="0" dirty="0">
              <a:solidFill>
                <a:prstClr val="white"/>
              </a:solidFill>
            </a:endParaRPr>
          </a:p>
          <a:p>
            <a:pPr marL="0" indent="0">
              <a:buFontTx/>
              <a:buNone/>
            </a:pPr>
            <a:r>
              <a:rPr lang="en-US" sz="850" dirty="0" smtClean="0">
                <a:solidFill>
                  <a:prstClr val="white"/>
                </a:solidFill>
              </a:rPr>
              <a:t>Asia </a:t>
            </a:r>
            <a:r>
              <a:rPr lang="en-US" sz="850" dirty="0">
                <a:solidFill>
                  <a:prstClr val="white"/>
                </a:solidFill>
              </a:rPr>
              <a:t>Pacific:</a:t>
            </a:r>
          </a:p>
          <a:p>
            <a:pPr marL="0" indent="0">
              <a:buFontTx/>
              <a:buNone/>
            </a:pPr>
            <a:endParaRPr lang="en-US" sz="850" b="0" dirty="0">
              <a:solidFill>
                <a:prstClr val="white"/>
              </a:solidFill>
            </a:endParaRPr>
          </a:p>
          <a:p>
            <a:pPr marL="0" indent="0">
              <a:buFontTx/>
              <a:buNone/>
            </a:pPr>
            <a:r>
              <a:rPr lang="en-US" sz="850" b="0" dirty="0">
                <a:solidFill>
                  <a:prstClr val="white"/>
                </a:solidFill>
              </a:rPr>
              <a:t>Singapore</a:t>
            </a:r>
          </a:p>
          <a:p>
            <a:pPr marL="0" indent="0">
              <a:buFontTx/>
              <a:buNone/>
            </a:pPr>
            <a:r>
              <a:rPr lang="en-US" sz="850" b="0" dirty="0">
                <a:solidFill>
                  <a:prstClr val="white"/>
                </a:solidFill>
              </a:rPr>
              <a:t>Singapore Land Tower</a:t>
            </a:r>
          </a:p>
          <a:p>
            <a:pPr marL="0" indent="0">
              <a:buFontTx/>
              <a:buNone/>
            </a:pPr>
            <a:r>
              <a:rPr lang="en-US" sz="850" b="0" dirty="0">
                <a:solidFill>
                  <a:prstClr val="white"/>
                </a:solidFill>
              </a:rPr>
              <a:t>37th Floor</a:t>
            </a:r>
          </a:p>
          <a:p>
            <a:pPr marL="0" indent="0">
              <a:buFontTx/>
              <a:buNone/>
            </a:pPr>
            <a:r>
              <a:rPr lang="en-US" sz="850" b="0" dirty="0">
                <a:solidFill>
                  <a:prstClr val="white"/>
                </a:solidFill>
              </a:rPr>
              <a:t>50 Raffles Place</a:t>
            </a:r>
          </a:p>
          <a:p>
            <a:pPr marL="0" indent="0">
              <a:buFontTx/>
              <a:buNone/>
            </a:pPr>
            <a:r>
              <a:rPr lang="en-US" sz="850" b="0" dirty="0">
                <a:solidFill>
                  <a:prstClr val="white"/>
                </a:solidFill>
              </a:rPr>
              <a:t>Singapore 048623</a:t>
            </a:r>
          </a:p>
          <a:p>
            <a:pPr marL="0" indent="0">
              <a:buFontTx/>
              <a:buNone/>
            </a:pPr>
            <a:r>
              <a:rPr lang="en-US" sz="850" b="0" dirty="0">
                <a:solidFill>
                  <a:prstClr val="white"/>
                </a:solidFill>
              </a:rPr>
              <a:t>Tel: +65 6829 7198</a:t>
            </a:r>
          </a:p>
          <a:p>
            <a:pPr marL="0" indent="0">
              <a:buFontTx/>
              <a:buNone/>
            </a:pPr>
            <a:endParaRPr lang="en-US" sz="850" b="0" dirty="0" smtClean="0">
              <a:solidFill>
                <a:prstClr val="white"/>
              </a:solidFill>
            </a:endParaRPr>
          </a:p>
          <a:p>
            <a:pPr marL="0" indent="0">
              <a:buFontTx/>
              <a:buNone/>
            </a:pPr>
            <a:endParaRPr lang="en-US" sz="850" b="0" dirty="0">
              <a:solidFill>
                <a:prstClr val="white"/>
              </a:solidFill>
            </a:endParaRPr>
          </a:p>
          <a:p>
            <a:pPr marL="0" indent="0">
              <a:buFontTx/>
              <a:buNone/>
            </a:pPr>
            <a:endParaRPr lang="en-US" sz="850" b="0" dirty="0" smtClean="0">
              <a:solidFill>
                <a:prstClr val="white"/>
              </a:solidFill>
            </a:endParaRPr>
          </a:p>
          <a:p>
            <a:pPr marL="0" indent="0">
              <a:buFontTx/>
              <a:buNone/>
            </a:pPr>
            <a:endParaRPr lang="en-US" sz="850" b="0" dirty="0">
              <a:solidFill>
                <a:prstClr val="white"/>
              </a:solidFill>
            </a:endParaRPr>
          </a:p>
          <a:p>
            <a:pPr marL="0" indent="0">
              <a:buFontTx/>
              <a:buNone/>
            </a:pPr>
            <a:r>
              <a:rPr lang="en-GB" sz="850" b="0" dirty="0" smtClean="0">
                <a:solidFill>
                  <a:prstClr val="white"/>
                </a:solidFill>
              </a:rPr>
              <a:t>Hong Kong</a:t>
            </a:r>
            <a:endParaRPr lang="en-GB" sz="850" b="0" dirty="0">
              <a:solidFill>
                <a:prstClr val="white"/>
              </a:solidFill>
            </a:endParaRPr>
          </a:p>
          <a:p>
            <a:pPr marL="0" indent="0">
              <a:buFontTx/>
              <a:buNone/>
            </a:pPr>
            <a:r>
              <a:rPr lang="en-GB" sz="850" b="0" dirty="0">
                <a:solidFill>
                  <a:prstClr val="white"/>
                </a:solidFill>
              </a:rPr>
              <a:t>30/F, Suite 3112 </a:t>
            </a:r>
          </a:p>
          <a:p>
            <a:pPr marL="0" indent="0">
              <a:buFontTx/>
              <a:buNone/>
            </a:pPr>
            <a:r>
              <a:rPr lang="en-GB" sz="850" b="0" dirty="0">
                <a:solidFill>
                  <a:prstClr val="white"/>
                </a:solidFill>
              </a:rPr>
              <a:t>Entertainment Building </a:t>
            </a:r>
          </a:p>
          <a:p>
            <a:pPr marL="0" indent="0">
              <a:buFontTx/>
              <a:buNone/>
            </a:pPr>
            <a:r>
              <a:rPr lang="en-GB" sz="850" b="0" dirty="0">
                <a:solidFill>
                  <a:prstClr val="white"/>
                </a:solidFill>
              </a:rPr>
              <a:t>30 Queen’s Road Central </a:t>
            </a:r>
          </a:p>
          <a:p>
            <a:pPr marL="0" indent="0">
              <a:buFontTx/>
              <a:buNone/>
            </a:pPr>
            <a:r>
              <a:rPr lang="en-GB" sz="850" b="0" dirty="0">
                <a:solidFill>
                  <a:prstClr val="white"/>
                </a:solidFill>
              </a:rPr>
              <a:t>Hong Kong</a:t>
            </a:r>
          </a:p>
          <a:p>
            <a:pPr marL="0" indent="0">
              <a:buFontTx/>
              <a:buNone/>
            </a:pPr>
            <a:r>
              <a:rPr lang="en-GB" sz="850" b="0" dirty="0">
                <a:solidFill>
                  <a:prstClr val="white"/>
                </a:solidFill>
              </a:rPr>
              <a:t>Tel: +852 3103 1097</a:t>
            </a:r>
          </a:p>
          <a:p>
            <a:pPr marL="0" indent="0">
              <a:buFontTx/>
              <a:buNone/>
            </a:pPr>
            <a:endParaRPr lang="en-US" sz="850" b="0" dirty="0">
              <a:solidFill>
                <a:prstClr val="white"/>
              </a:solidFill>
            </a:endParaRPr>
          </a:p>
          <a:p>
            <a:pPr marL="0" indent="0">
              <a:buFontTx/>
              <a:buNone/>
            </a:pPr>
            <a:r>
              <a:rPr lang="en-US" sz="850" b="0" dirty="0">
                <a:solidFill>
                  <a:prstClr val="white"/>
                </a:solidFill>
              </a:rPr>
              <a:t>Sydney</a:t>
            </a:r>
          </a:p>
          <a:p>
            <a:pPr marL="0" indent="0">
              <a:buFontTx/>
              <a:buNone/>
            </a:pPr>
            <a:r>
              <a:rPr lang="en-US" sz="850" b="0" dirty="0">
                <a:solidFill>
                  <a:prstClr val="white"/>
                </a:solidFill>
              </a:rPr>
              <a:t>Level 4, 95 Pitt Street</a:t>
            </a:r>
          </a:p>
          <a:p>
            <a:pPr marL="0" indent="0">
              <a:buFontTx/>
              <a:buNone/>
            </a:pPr>
            <a:r>
              <a:rPr lang="en-US" sz="850" b="0" dirty="0">
                <a:solidFill>
                  <a:prstClr val="white"/>
                </a:solidFill>
              </a:rPr>
              <a:t>Sydney, 2000</a:t>
            </a:r>
          </a:p>
          <a:p>
            <a:pPr marL="0" indent="0">
              <a:buFontTx/>
              <a:buNone/>
            </a:pPr>
            <a:r>
              <a:rPr lang="en-US" sz="850" b="0" dirty="0">
                <a:solidFill>
                  <a:prstClr val="white"/>
                </a:solidFill>
              </a:rPr>
              <a:t>Australia</a:t>
            </a:r>
          </a:p>
          <a:p>
            <a:pPr marL="0" indent="0">
              <a:buFontTx/>
              <a:buNone/>
            </a:pPr>
            <a:r>
              <a:rPr lang="en-US" sz="850" b="0" dirty="0">
                <a:solidFill>
                  <a:prstClr val="white"/>
                </a:solidFill>
              </a:rPr>
              <a:t>Tel: +61 (0)2 8249 8286</a:t>
            </a:r>
          </a:p>
          <a:p>
            <a:pPr marL="0" indent="0">
              <a:buFontTx/>
              <a:buNone/>
            </a:pPr>
            <a:endParaRPr lang="en-US" sz="850" b="0" dirty="0">
              <a:solidFill>
                <a:prstClr val="white"/>
              </a:solidFill>
            </a:endParaRPr>
          </a:p>
          <a:p>
            <a:pPr marL="0" indent="0">
              <a:buFontTx/>
              <a:buNone/>
            </a:pPr>
            <a:r>
              <a:rPr lang="en-US" sz="850" dirty="0">
                <a:solidFill>
                  <a:prstClr val="white"/>
                </a:solidFill>
              </a:rPr>
              <a:t>Email:</a:t>
            </a:r>
          </a:p>
          <a:p>
            <a:pPr marL="0" indent="0">
              <a:buFontTx/>
              <a:buNone/>
            </a:pPr>
            <a:r>
              <a:rPr lang="en-US" sz="850" b="0" dirty="0" err="1">
                <a:solidFill>
                  <a:prstClr val="white"/>
                </a:solidFill>
              </a:rPr>
              <a:t>mailbox@oxfordeconomics.com</a:t>
            </a:r>
            <a:endParaRPr lang="en-US" sz="850" b="0" dirty="0">
              <a:solidFill>
                <a:prstClr val="white"/>
              </a:solidFill>
            </a:endParaRPr>
          </a:p>
          <a:p>
            <a:pPr marL="0" indent="0">
              <a:buFontTx/>
              <a:buNone/>
            </a:pPr>
            <a:endParaRPr lang="en-US" sz="850" b="0" dirty="0">
              <a:solidFill>
                <a:prstClr val="white"/>
              </a:solidFill>
            </a:endParaRPr>
          </a:p>
          <a:p>
            <a:pPr marL="0" indent="0">
              <a:buFontTx/>
              <a:buNone/>
            </a:pPr>
            <a:r>
              <a:rPr lang="en-US" sz="850" dirty="0">
                <a:solidFill>
                  <a:prstClr val="white"/>
                </a:solidFill>
              </a:rPr>
              <a:t>Website:</a:t>
            </a:r>
          </a:p>
          <a:p>
            <a:pPr marL="0" indent="0">
              <a:buFontTx/>
              <a:buNone/>
            </a:pPr>
            <a:r>
              <a:rPr lang="en-US" sz="850" b="0" dirty="0" err="1" smtClean="0">
                <a:solidFill>
                  <a:prstClr val="white"/>
                </a:solidFill>
              </a:rPr>
              <a:t>www.oxfordeconomics.com</a:t>
            </a:r>
            <a:endParaRPr lang="en-US" sz="850" b="0" dirty="0">
              <a:solidFill>
                <a:prstClr val="white"/>
              </a:solidFill>
            </a:endParaRPr>
          </a:p>
        </p:txBody>
      </p:sp>
      <p:sp>
        <p:nvSpPr>
          <p:cNvPr id="2" name="Slide Number Placeholder 1"/>
          <p:cNvSpPr>
            <a:spLocks noGrp="1"/>
          </p:cNvSpPr>
          <p:nvPr>
            <p:ph type="sldNum" sz="quarter" idx="12"/>
          </p:nvPr>
        </p:nvSpPr>
        <p:spPr/>
        <p:txBody>
          <a:bodyPr/>
          <a:lstStyle/>
          <a:p>
            <a:fld id="{A1228F20-9BE8-C549-B4DA-35384EC6BE1B}" type="slidenum">
              <a:rPr lang="en-US" smtClean="0"/>
              <a:pPr/>
              <a:t>20</a:t>
            </a:fld>
            <a:endParaRPr lang="en-US"/>
          </a:p>
        </p:txBody>
      </p:sp>
    </p:spTree>
    <p:extLst>
      <p:ext uri="{BB962C8B-B14F-4D97-AF65-F5344CB8AC3E}">
        <p14:creationId xmlns:p14="http://schemas.microsoft.com/office/powerpoint/2010/main" val="2235737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469"/>
                </a:solidFill>
              </a:rPr>
              <a:t>INTRODUCTION</a:t>
            </a:r>
            <a:endParaRPr lang="en-US" dirty="0">
              <a:solidFill>
                <a:srgbClr val="003469"/>
              </a:solidFill>
            </a:endParaRPr>
          </a:p>
        </p:txBody>
      </p:sp>
      <p:sp>
        <p:nvSpPr>
          <p:cNvPr id="6" name="Content Placeholder 2"/>
          <p:cNvSpPr>
            <a:spLocks noGrp="1"/>
          </p:cNvSpPr>
          <p:nvPr>
            <p:ph idx="1"/>
          </p:nvPr>
        </p:nvSpPr>
        <p:spPr>
          <a:xfrm>
            <a:off x="650023" y="1408476"/>
            <a:ext cx="7763934" cy="4525963"/>
          </a:xfrm>
        </p:spPr>
        <p:txBody>
          <a:bodyPr lIns="0" rIns="0">
            <a:normAutofit/>
          </a:bodyPr>
          <a:lstStyle/>
          <a:p>
            <a:pPr marL="0" indent="0">
              <a:buNone/>
            </a:pPr>
            <a:r>
              <a:rPr lang="en-US" sz="2400" cap="all" dirty="0" smtClean="0">
                <a:solidFill>
                  <a:srgbClr val="003469"/>
                </a:solidFill>
              </a:rPr>
              <a:t>INTRODUCTION</a:t>
            </a:r>
          </a:p>
          <a:p>
            <a:pPr marL="0" indent="0">
              <a:buNone/>
            </a:pPr>
            <a:r>
              <a:rPr lang="en-US" dirty="0" smtClean="0">
                <a:solidFill>
                  <a:schemeClr val="tx1"/>
                </a:solidFill>
              </a:rPr>
              <a:t>The Department of Labor’s Wage and Hour Division (DOL) has proposed new regulations to the overtime pay rules under the Fair Labor Standards Act (FLSA). </a:t>
            </a:r>
          </a:p>
          <a:p>
            <a:pPr marL="0" indent="0">
              <a:buNone/>
            </a:pPr>
            <a:endParaRPr lang="en-US" dirty="0" smtClean="0">
              <a:solidFill>
                <a:schemeClr val="tx1"/>
              </a:solidFill>
            </a:endParaRPr>
          </a:p>
          <a:p>
            <a:pPr marL="0" indent="0">
              <a:buNone/>
            </a:pPr>
            <a:r>
              <a:rPr lang="en-US" dirty="0" smtClean="0">
                <a:solidFill>
                  <a:schemeClr val="tx1"/>
                </a:solidFill>
              </a:rPr>
              <a:t>The new regulations are designed to expand the number of workers eligible to receive overtime pay through an increase in the salary threshold for the executive, administrative and professional (EAP) exemption, a.k.a. ‘white collar’ exemption. The rule also outlines a method for increasing the threshold annually. </a:t>
            </a:r>
          </a:p>
          <a:p>
            <a:pPr marL="0" indent="0">
              <a:buNone/>
            </a:pPr>
            <a:endParaRPr lang="en-US" dirty="0" smtClean="0">
              <a:solidFill>
                <a:schemeClr val="tx1"/>
              </a:solidFill>
            </a:endParaRPr>
          </a:p>
          <a:p>
            <a:pPr marL="0" indent="0">
              <a:buNone/>
            </a:pPr>
            <a:r>
              <a:rPr lang="en-US" dirty="0" smtClean="0">
                <a:solidFill>
                  <a:schemeClr val="tx1"/>
                </a:solidFill>
              </a:rPr>
              <a:t>DOL anticipates that in the first year the new rule will affect 4.6 million currently exempt workers who earn less than the proposed new threshold of $50,440. Others put the estimate much higher.   </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A1228F20-9BE8-C549-B4DA-35384EC6BE1B}" type="slidenum">
              <a:rPr lang="en-US" smtClean="0"/>
              <a:t>3</a:t>
            </a:fld>
            <a:endParaRPr lang="en-US"/>
          </a:p>
        </p:txBody>
      </p:sp>
    </p:spTree>
    <p:extLst>
      <p:ext uri="{BB962C8B-B14F-4D97-AF65-F5344CB8AC3E}">
        <p14:creationId xmlns:p14="http://schemas.microsoft.com/office/powerpoint/2010/main" val="2408708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694267" y="2138523"/>
            <a:ext cx="7763934" cy="3722176"/>
          </a:xfrm>
        </p:spPr>
        <p:txBody>
          <a:bodyPr lIns="0" rIns="0">
            <a:normAutofit/>
          </a:bodyPr>
          <a:lstStyle/>
          <a:p>
            <a:r>
              <a:rPr lang="en-US" sz="2400" dirty="0" smtClean="0">
                <a:solidFill>
                  <a:srgbClr val="000000"/>
                </a:solidFill>
              </a:rPr>
              <a:t>Provide overview of proposed changes to the rule;</a:t>
            </a:r>
          </a:p>
          <a:p>
            <a:endParaRPr lang="en-US" sz="2400" dirty="0" smtClean="0">
              <a:solidFill>
                <a:srgbClr val="000000"/>
              </a:solidFill>
            </a:endParaRPr>
          </a:p>
          <a:p>
            <a:r>
              <a:rPr lang="en-US" sz="2400" dirty="0">
                <a:solidFill>
                  <a:srgbClr val="000000"/>
                </a:solidFill>
              </a:rPr>
              <a:t>Illustrate </a:t>
            </a:r>
            <a:r>
              <a:rPr lang="en-US" sz="2400" dirty="0" smtClean="0">
                <a:solidFill>
                  <a:srgbClr val="000000"/>
                </a:solidFill>
              </a:rPr>
              <a:t>how employers are likely to respon</a:t>
            </a:r>
            <a:r>
              <a:rPr lang="en-US" sz="2400" dirty="0" smtClean="0">
                <a:solidFill>
                  <a:schemeClr val="tx1"/>
                </a:solidFill>
              </a:rPr>
              <a:t>d;</a:t>
            </a:r>
            <a:endParaRPr lang="en-US" sz="2400" dirty="0">
              <a:solidFill>
                <a:schemeClr val="tx1"/>
              </a:solidFill>
            </a:endParaRPr>
          </a:p>
          <a:p>
            <a:endParaRPr lang="en-US" sz="2400" dirty="0">
              <a:solidFill>
                <a:srgbClr val="000000"/>
              </a:solidFill>
            </a:endParaRPr>
          </a:p>
          <a:p>
            <a:r>
              <a:rPr lang="en-US" sz="2400" dirty="0">
                <a:solidFill>
                  <a:srgbClr val="000000"/>
                </a:solidFill>
              </a:rPr>
              <a:t>Highlight </a:t>
            </a:r>
            <a:r>
              <a:rPr lang="en-US" sz="2400" dirty="0" smtClean="0">
                <a:solidFill>
                  <a:srgbClr val="000000"/>
                </a:solidFill>
              </a:rPr>
              <a:t>some specific </a:t>
            </a:r>
            <a:r>
              <a:rPr lang="en-US" sz="2400" dirty="0">
                <a:solidFill>
                  <a:srgbClr val="000000"/>
                </a:solidFill>
              </a:rPr>
              <a:t>issues associated with </a:t>
            </a:r>
            <a:r>
              <a:rPr lang="en-US" sz="2400" dirty="0" smtClean="0">
                <a:solidFill>
                  <a:srgbClr val="000000"/>
                </a:solidFill>
              </a:rPr>
              <a:t>the design and outcomes </a:t>
            </a:r>
            <a:r>
              <a:rPr lang="en-US" sz="2400" dirty="0">
                <a:solidFill>
                  <a:srgbClr val="000000"/>
                </a:solidFill>
              </a:rPr>
              <a:t>of the </a:t>
            </a:r>
            <a:r>
              <a:rPr lang="en-US" sz="2400" dirty="0">
                <a:solidFill>
                  <a:schemeClr val="tx1"/>
                </a:solidFill>
              </a:rPr>
              <a:t>proposed </a:t>
            </a:r>
            <a:r>
              <a:rPr lang="en-US" sz="2400" dirty="0" smtClean="0">
                <a:solidFill>
                  <a:schemeClr val="tx1"/>
                </a:solidFill>
              </a:rPr>
              <a:t>rule</a:t>
            </a:r>
            <a:r>
              <a:rPr lang="en-US" sz="2400" dirty="0">
                <a:solidFill>
                  <a:schemeClr val="tx1"/>
                </a:solidFill>
              </a:rPr>
              <a:t>.</a:t>
            </a:r>
          </a:p>
        </p:txBody>
      </p:sp>
      <p:sp>
        <p:nvSpPr>
          <p:cNvPr id="4" name="TextBox 3"/>
          <p:cNvSpPr txBox="1"/>
          <p:nvPr/>
        </p:nvSpPr>
        <p:spPr>
          <a:xfrm>
            <a:off x="690030" y="1416156"/>
            <a:ext cx="7763934" cy="461665"/>
          </a:xfrm>
          <a:prstGeom prst="rect">
            <a:avLst/>
          </a:prstGeom>
          <a:noFill/>
        </p:spPr>
        <p:txBody>
          <a:bodyPr wrap="square" lIns="0" rIns="0" rtlCol="0">
            <a:spAutoFit/>
          </a:bodyPr>
          <a:lstStyle/>
          <a:p>
            <a:pPr>
              <a:spcBef>
                <a:spcPts val="600"/>
              </a:spcBef>
            </a:pPr>
            <a:r>
              <a:rPr lang="en-GB" sz="2400" b="1" cap="all" dirty="0" smtClean="0">
                <a:solidFill>
                  <a:srgbClr val="003469"/>
                </a:solidFill>
                <a:latin typeface="Helvetica"/>
              </a:rPr>
              <a:t>Objectives of the presentation</a:t>
            </a:r>
            <a:endParaRPr lang="en-GB" b="1" cap="all" dirty="0" smtClean="0">
              <a:solidFill>
                <a:srgbClr val="003469"/>
              </a:solidFill>
              <a:latin typeface="Helvetica"/>
            </a:endParaRPr>
          </a:p>
        </p:txBody>
      </p:sp>
      <p:sp>
        <p:nvSpPr>
          <p:cNvPr id="5" name="Slide Number Placeholder 4"/>
          <p:cNvSpPr>
            <a:spLocks noGrp="1"/>
          </p:cNvSpPr>
          <p:nvPr>
            <p:ph type="sldNum" sz="quarter" idx="12"/>
          </p:nvPr>
        </p:nvSpPr>
        <p:spPr/>
        <p:txBody>
          <a:bodyPr/>
          <a:lstStyle/>
          <a:p>
            <a:fld id="{A1228F20-9BE8-C549-B4DA-35384EC6BE1B}" type="slidenum">
              <a:rPr lang="en-US" smtClean="0"/>
              <a:t>4</a:t>
            </a:fld>
            <a:endParaRPr lang="en-US"/>
          </a:p>
        </p:txBody>
      </p:sp>
    </p:spTree>
    <p:extLst>
      <p:ext uri="{BB962C8B-B14F-4D97-AF65-F5344CB8AC3E}">
        <p14:creationId xmlns:p14="http://schemas.microsoft.com/office/powerpoint/2010/main" val="110049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694267" y="1416156"/>
            <a:ext cx="7763934" cy="4896154"/>
          </a:xfrm>
          <a:prstGeom prst="rect">
            <a:avLst/>
          </a:prstGeom>
          <a:solidFill>
            <a:srgbClr val="DCE6F2"/>
          </a:solidFill>
        </p:spPr>
        <p:txBody>
          <a:bodyPr vert="horz" lIns="91440" tIns="936000" rIns="91440" bIns="45720" numCol="2" spcCol="180000" rtlCol="0">
            <a:normAutofit/>
          </a:bodyPr>
          <a:lstStyle>
            <a:lvl1pPr marL="342900" indent="-342900" algn="l" defTabSz="457200" rtl="0" eaLnBrk="1" latinLnBrk="0" hangingPunct="1">
              <a:spcBef>
                <a:spcPct val="20000"/>
              </a:spcBef>
              <a:buSzPct val="100000"/>
              <a:buFont typeface="Arial"/>
              <a:buChar char="•"/>
              <a:defRPr sz="1800" b="1" i="0" kern="1200" baseline="0">
                <a:solidFill>
                  <a:srgbClr val="003469"/>
                </a:solidFill>
                <a:latin typeface="Helvetica"/>
                <a:ea typeface="+mn-ea"/>
                <a:cs typeface="+mn-cs"/>
              </a:defRPr>
            </a:lvl1pPr>
            <a:lvl2pPr marL="742950" indent="-285750" algn="l" defTabSz="457200" rtl="0" eaLnBrk="1" latinLnBrk="0" hangingPunct="1">
              <a:spcBef>
                <a:spcPct val="20000"/>
              </a:spcBef>
              <a:buSzPct val="100000"/>
              <a:buFont typeface="Arial"/>
              <a:buChar char="•"/>
              <a:defRPr sz="1800" b="1" i="0" kern="1200" baseline="0">
                <a:solidFill>
                  <a:srgbClr val="003469"/>
                </a:solidFill>
                <a:latin typeface="Helvetica"/>
                <a:ea typeface="+mn-ea"/>
                <a:cs typeface="+mn-cs"/>
              </a:defRPr>
            </a:lvl2pPr>
            <a:lvl3pPr marL="1143000" indent="-228600" algn="l" defTabSz="457200" rtl="0" eaLnBrk="1" latinLnBrk="0" hangingPunct="1">
              <a:spcBef>
                <a:spcPct val="20000"/>
              </a:spcBef>
              <a:buSzPct val="100000"/>
              <a:buFont typeface="Arial"/>
              <a:buChar char="•"/>
              <a:defRPr sz="1800" b="1" i="0" kern="1200" baseline="0">
                <a:solidFill>
                  <a:srgbClr val="003469"/>
                </a:solidFill>
                <a:latin typeface="Helvetica"/>
                <a:ea typeface="+mn-ea"/>
                <a:cs typeface="+mn-cs"/>
              </a:defRPr>
            </a:lvl3pPr>
            <a:lvl4pPr marL="1600200" indent="-228600" algn="l" defTabSz="457200" rtl="0" eaLnBrk="1" latinLnBrk="0" hangingPunct="1">
              <a:spcBef>
                <a:spcPct val="20000"/>
              </a:spcBef>
              <a:buSzPct val="100000"/>
              <a:buFont typeface="Arial"/>
              <a:buChar char="•"/>
              <a:defRPr sz="1800" b="1" i="0" kern="1200" baseline="0">
                <a:solidFill>
                  <a:srgbClr val="003469"/>
                </a:solidFill>
                <a:latin typeface="Helvetica"/>
                <a:ea typeface="+mn-ea"/>
                <a:cs typeface="+mn-cs"/>
              </a:defRPr>
            </a:lvl4pPr>
            <a:lvl5pPr marL="2057400" indent="-228600" algn="l" defTabSz="457200" rtl="0" eaLnBrk="1" latinLnBrk="0" hangingPunct="1">
              <a:spcBef>
                <a:spcPct val="20000"/>
              </a:spcBef>
              <a:buSzPct val="100000"/>
              <a:buFont typeface="Arial"/>
              <a:buChar char="•"/>
              <a:defRPr sz="1800" b="1" i="0" kern="1200" baseline="0">
                <a:solidFill>
                  <a:srgbClr val="003469"/>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400" dirty="0">
              <a:solidFill>
                <a:schemeClr val="tx1"/>
              </a:solidFill>
            </a:endParaRPr>
          </a:p>
        </p:txBody>
      </p:sp>
      <p:sp>
        <p:nvSpPr>
          <p:cNvPr id="2" name="Title 1"/>
          <p:cNvSpPr>
            <a:spLocks noGrp="1"/>
          </p:cNvSpPr>
          <p:nvPr>
            <p:ph type="title"/>
          </p:nvPr>
        </p:nvSpPr>
        <p:spPr/>
        <p:txBody>
          <a:bodyPr/>
          <a:lstStyle/>
          <a:p>
            <a:r>
              <a:rPr lang="en-US" dirty="0" smtClean="0"/>
              <a:t>The Basics of the Overtime Rule</a:t>
            </a:r>
            <a:endParaRPr lang="en-US" dirty="0"/>
          </a:p>
        </p:txBody>
      </p:sp>
      <p:sp>
        <p:nvSpPr>
          <p:cNvPr id="3" name="Content Placeholder 2"/>
          <p:cNvSpPr>
            <a:spLocks noGrp="1"/>
          </p:cNvSpPr>
          <p:nvPr>
            <p:ph idx="1"/>
          </p:nvPr>
        </p:nvSpPr>
        <p:spPr>
          <a:xfrm>
            <a:off x="831272" y="2392218"/>
            <a:ext cx="7622691" cy="1311564"/>
          </a:xfrm>
        </p:spPr>
        <p:txBody>
          <a:bodyPr lIns="0" rIns="0">
            <a:normAutofit/>
          </a:bodyPr>
          <a:lstStyle/>
          <a:p>
            <a:r>
              <a:rPr lang="en-US" dirty="0" smtClean="0">
                <a:solidFill>
                  <a:srgbClr val="000000"/>
                </a:solidFill>
              </a:rPr>
              <a:t>FLSA </a:t>
            </a:r>
            <a:r>
              <a:rPr lang="en-US" dirty="0" smtClean="0">
                <a:solidFill>
                  <a:schemeClr val="tx1"/>
                </a:solidFill>
              </a:rPr>
              <a:t>establishes that workers are generally entitled to overtime pay unless they qualify for an exemption.</a:t>
            </a:r>
          </a:p>
          <a:p>
            <a:r>
              <a:rPr lang="en-US" dirty="0" smtClean="0">
                <a:solidFill>
                  <a:srgbClr val="000000"/>
                </a:solidFill>
              </a:rPr>
              <a:t>FLSA </a:t>
            </a:r>
            <a:r>
              <a:rPr lang="en-US" dirty="0">
                <a:solidFill>
                  <a:schemeClr val="tx1"/>
                </a:solidFill>
              </a:rPr>
              <a:t>sets three statutory requirements to be considered exempt from </a:t>
            </a:r>
            <a:r>
              <a:rPr lang="en-US" dirty="0" smtClean="0">
                <a:solidFill>
                  <a:schemeClr val="tx1"/>
                </a:solidFill>
              </a:rPr>
              <a:t>overtime under the white collar exemption:</a:t>
            </a:r>
            <a:endParaRPr lang="en-US" dirty="0">
              <a:solidFill>
                <a:schemeClr val="tx1"/>
              </a:solidFill>
            </a:endParaRPr>
          </a:p>
          <a:p>
            <a:endParaRPr lang="en-US" sz="2400" dirty="0" smtClean="0">
              <a:solidFill>
                <a:srgbClr val="000000"/>
              </a:solidFill>
            </a:endParaRPr>
          </a:p>
          <a:p>
            <a:pPr marL="0" indent="0">
              <a:buNone/>
            </a:pPr>
            <a:endParaRPr lang="en-US" sz="2400" dirty="0" smtClean="0">
              <a:solidFill>
                <a:srgbClr val="000000"/>
              </a:solidFill>
            </a:endParaRPr>
          </a:p>
        </p:txBody>
      </p:sp>
      <p:sp>
        <p:nvSpPr>
          <p:cNvPr id="5" name="Slide Number Placeholder 4"/>
          <p:cNvSpPr>
            <a:spLocks noGrp="1"/>
          </p:cNvSpPr>
          <p:nvPr>
            <p:ph type="sldNum" sz="quarter" idx="12"/>
          </p:nvPr>
        </p:nvSpPr>
        <p:spPr/>
        <p:txBody>
          <a:bodyPr/>
          <a:lstStyle/>
          <a:p>
            <a:fld id="{A1228F20-9BE8-C549-B4DA-35384EC6BE1B}" type="slidenum">
              <a:rPr lang="en-US" smtClean="0"/>
              <a:t>5</a:t>
            </a:fld>
            <a:endParaRPr lang="en-US"/>
          </a:p>
        </p:txBody>
      </p:sp>
      <p:sp>
        <p:nvSpPr>
          <p:cNvPr id="7" name="TextBox 6"/>
          <p:cNvSpPr txBox="1"/>
          <p:nvPr/>
        </p:nvSpPr>
        <p:spPr>
          <a:xfrm>
            <a:off x="694267" y="1419149"/>
            <a:ext cx="7763934" cy="815608"/>
          </a:xfrm>
          <a:prstGeom prst="rect">
            <a:avLst/>
          </a:prstGeom>
          <a:noFill/>
        </p:spPr>
        <p:txBody>
          <a:bodyPr wrap="square" lIns="90000" rIns="90000" rtlCol="0">
            <a:spAutoFit/>
          </a:bodyPr>
          <a:lstStyle/>
          <a:p>
            <a:pPr>
              <a:spcBef>
                <a:spcPts val="600"/>
              </a:spcBef>
            </a:pPr>
            <a:r>
              <a:rPr lang="en-GB" sz="2400" b="1" cap="all" dirty="0" smtClean="0">
                <a:solidFill>
                  <a:srgbClr val="003469"/>
                </a:solidFill>
                <a:latin typeface="Helvetica"/>
              </a:rPr>
              <a:t>The basics</a:t>
            </a:r>
            <a:endParaRPr lang="en-GB" b="1" cap="all" dirty="0" smtClean="0">
              <a:solidFill>
                <a:srgbClr val="003469"/>
              </a:solidFill>
              <a:latin typeface="Helvetica"/>
            </a:endParaRPr>
          </a:p>
          <a:p>
            <a:pPr>
              <a:spcBef>
                <a:spcPts val="600"/>
              </a:spcBef>
            </a:pPr>
            <a:r>
              <a:rPr lang="en-GB" b="1" dirty="0" smtClean="0">
                <a:latin typeface="Helvetica"/>
              </a:rPr>
              <a:t>How the rule works at the moment</a:t>
            </a:r>
            <a:r>
              <a:rPr lang="en-GB" b="1" dirty="0" smtClean="0">
                <a:latin typeface="Helvetica"/>
              </a:rPr>
              <a:t>… </a:t>
            </a:r>
            <a:endParaRPr lang="en-GB" b="1" dirty="0">
              <a:latin typeface="Helvetica"/>
            </a:endParaRPr>
          </a:p>
        </p:txBody>
      </p:sp>
      <p:sp>
        <p:nvSpPr>
          <p:cNvPr id="9" name="Content Placeholder 2"/>
          <p:cNvSpPr txBox="1">
            <a:spLocks/>
          </p:cNvSpPr>
          <p:nvPr/>
        </p:nvSpPr>
        <p:spPr>
          <a:xfrm>
            <a:off x="1211262" y="3703782"/>
            <a:ext cx="7239001" cy="1914381"/>
          </a:xfrm>
          <a:prstGeom prst="rect">
            <a:avLst/>
          </a:prstGeom>
        </p:spPr>
        <p:txBody>
          <a:bodyPr vert="horz" lIns="0" tIns="45720" rIns="0" bIns="45720" rtlCol="0">
            <a:normAutofit/>
          </a:bodyPr>
          <a:lstStyle>
            <a:lvl1pPr marL="342900" indent="-342900" algn="l" defTabSz="457200" rtl="0" eaLnBrk="1" latinLnBrk="0" hangingPunct="1">
              <a:spcBef>
                <a:spcPct val="20000"/>
              </a:spcBef>
              <a:buSzPct val="100000"/>
              <a:buFont typeface="Arial"/>
              <a:buChar char="•"/>
              <a:defRPr sz="1800" b="1" i="0" kern="1200" baseline="0">
                <a:solidFill>
                  <a:srgbClr val="003469"/>
                </a:solidFill>
                <a:latin typeface="Helvetica"/>
                <a:ea typeface="+mn-ea"/>
                <a:cs typeface="+mn-cs"/>
              </a:defRPr>
            </a:lvl1pPr>
            <a:lvl2pPr marL="742950" indent="-285750" algn="l" defTabSz="457200" rtl="0" eaLnBrk="1" latinLnBrk="0" hangingPunct="1">
              <a:spcBef>
                <a:spcPct val="20000"/>
              </a:spcBef>
              <a:buSzPct val="100000"/>
              <a:buFont typeface="Arial"/>
              <a:buChar char="•"/>
              <a:defRPr sz="1800" b="1" i="0" kern="1200" baseline="0">
                <a:solidFill>
                  <a:srgbClr val="003469"/>
                </a:solidFill>
                <a:latin typeface="Helvetica"/>
                <a:ea typeface="+mn-ea"/>
                <a:cs typeface="+mn-cs"/>
              </a:defRPr>
            </a:lvl2pPr>
            <a:lvl3pPr marL="1143000" indent="-228600" algn="l" defTabSz="457200" rtl="0" eaLnBrk="1" latinLnBrk="0" hangingPunct="1">
              <a:spcBef>
                <a:spcPct val="20000"/>
              </a:spcBef>
              <a:buSzPct val="100000"/>
              <a:buFont typeface="Arial"/>
              <a:buChar char="•"/>
              <a:defRPr sz="1800" b="1" i="0" kern="1200" baseline="0">
                <a:solidFill>
                  <a:srgbClr val="003469"/>
                </a:solidFill>
                <a:latin typeface="Helvetica"/>
                <a:ea typeface="+mn-ea"/>
                <a:cs typeface="+mn-cs"/>
              </a:defRPr>
            </a:lvl3pPr>
            <a:lvl4pPr marL="1600200" indent="-228600" algn="l" defTabSz="457200" rtl="0" eaLnBrk="1" latinLnBrk="0" hangingPunct="1">
              <a:spcBef>
                <a:spcPct val="20000"/>
              </a:spcBef>
              <a:buSzPct val="100000"/>
              <a:buFont typeface="Arial"/>
              <a:buChar char="•"/>
              <a:defRPr sz="1800" b="1" i="0" kern="1200" baseline="0">
                <a:solidFill>
                  <a:srgbClr val="003469"/>
                </a:solidFill>
                <a:latin typeface="Helvetica"/>
                <a:ea typeface="+mn-ea"/>
                <a:cs typeface="+mn-cs"/>
              </a:defRPr>
            </a:lvl4pPr>
            <a:lvl5pPr marL="2057400" indent="-228600" algn="l" defTabSz="457200" rtl="0" eaLnBrk="1" latinLnBrk="0" hangingPunct="1">
              <a:spcBef>
                <a:spcPct val="20000"/>
              </a:spcBef>
              <a:buSzPct val="100000"/>
              <a:buFont typeface="Arial"/>
              <a:buChar char="•"/>
              <a:defRPr sz="1800" b="1" i="0" kern="1200" baseline="0">
                <a:solidFill>
                  <a:srgbClr val="003469"/>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2">
                  <a:lumMod val="75000"/>
                </a:schemeClr>
              </a:buClr>
              <a:buFont typeface="+mj-lt"/>
              <a:buAutoNum type="arabicPeriod"/>
            </a:pPr>
            <a:r>
              <a:rPr lang="en-US" dirty="0" smtClean="0">
                <a:solidFill>
                  <a:srgbClr val="000000"/>
                </a:solidFill>
              </a:rPr>
              <a:t>Salary basis test: </a:t>
            </a:r>
            <a:r>
              <a:rPr lang="en-US" dirty="0">
                <a:solidFill>
                  <a:srgbClr val="000000"/>
                </a:solidFill>
              </a:rPr>
              <a:t>paid a pre-determined fixed salary</a:t>
            </a:r>
            <a:r>
              <a:rPr lang="en-US" dirty="0" smtClean="0">
                <a:solidFill>
                  <a:srgbClr val="000000"/>
                </a:solidFill>
              </a:rPr>
              <a:t>.</a:t>
            </a:r>
          </a:p>
          <a:p>
            <a:pPr>
              <a:buClr>
                <a:schemeClr val="tx2">
                  <a:lumMod val="75000"/>
                </a:schemeClr>
              </a:buClr>
              <a:buFont typeface="+mj-lt"/>
              <a:buAutoNum type="arabicPeriod"/>
            </a:pPr>
            <a:r>
              <a:rPr lang="en-US" dirty="0" smtClean="0">
                <a:solidFill>
                  <a:srgbClr val="000000"/>
                </a:solidFill>
              </a:rPr>
              <a:t>Salary level test: </a:t>
            </a:r>
            <a:r>
              <a:rPr lang="en-US" dirty="0">
                <a:solidFill>
                  <a:srgbClr val="000000"/>
                </a:solidFill>
              </a:rPr>
              <a:t>must meet minimum specified amount—currently set at $455/week</a:t>
            </a:r>
            <a:r>
              <a:rPr lang="en-US" dirty="0" smtClean="0">
                <a:solidFill>
                  <a:srgbClr val="000000"/>
                </a:solidFill>
              </a:rPr>
              <a:t>.</a:t>
            </a:r>
          </a:p>
          <a:p>
            <a:pPr>
              <a:buClr>
                <a:schemeClr val="tx2">
                  <a:lumMod val="75000"/>
                </a:schemeClr>
              </a:buClr>
              <a:buFont typeface="+mj-lt"/>
              <a:buAutoNum type="arabicPeriod"/>
            </a:pPr>
            <a:r>
              <a:rPr lang="en-US" dirty="0" smtClean="0">
                <a:solidFill>
                  <a:srgbClr val="000000"/>
                </a:solidFill>
              </a:rPr>
              <a:t>Duties test: </a:t>
            </a:r>
            <a:r>
              <a:rPr lang="en-US" dirty="0">
                <a:solidFill>
                  <a:srgbClr val="000000"/>
                </a:solidFill>
              </a:rPr>
              <a:t>must primarily involve executive, administrative or professional </a:t>
            </a:r>
            <a:r>
              <a:rPr lang="en-US" dirty="0" smtClean="0">
                <a:solidFill>
                  <a:srgbClr val="000000"/>
                </a:solidFill>
              </a:rPr>
              <a:t>duties.</a:t>
            </a:r>
          </a:p>
          <a:p>
            <a:pPr marL="0" indent="0">
              <a:buClr>
                <a:schemeClr val="tx2">
                  <a:lumMod val="75000"/>
                </a:schemeClr>
              </a:buClr>
              <a:buFont typeface="Arial"/>
              <a:buNone/>
            </a:pPr>
            <a:endParaRPr lang="en-US" b="0" dirty="0">
              <a:solidFill>
                <a:srgbClr val="000000"/>
              </a:solidFill>
            </a:endParaRPr>
          </a:p>
        </p:txBody>
      </p:sp>
    </p:spTree>
    <p:extLst>
      <p:ext uri="{BB962C8B-B14F-4D97-AF65-F5344CB8AC3E}">
        <p14:creationId xmlns:p14="http://schemas.microsoft.com/office/powerpoint/2010/main" val="1603289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694267" y="1416156"/>
            <a:ext cx="7763934" cy="4896154"/>
          </a:xfrm>
          <a:prstGeom prst="rect">
            <a:avLst/>
          </a:prstGeom>
          <a:solidFill>
            <a:srgbClr val="DCE6F2"/>
          </a:solidFill>
        </p:spPr>
        <p:txBody>
          <a:bodyPr vert="horz" lIns="91440" tIns="936000" rIns="91440" bIns="45720" numCol="2" spcCol="180000" rtlCol="0">
            <a:normAutofit/>
          </a:bodyPr>
          <a:lstStyle>
            <a:lvl1pPr marL="342900" indent="-342900" algn="l" defTabSz="457200" rtl="0" eaLnBrk="1" latinLnBrk="0" hangingPunct="1">
              <a:spcBef>
                <a:spcPct val="20000"/>
              </a:spcBef>
              <a:buSzPct val="100000"/>
              <a:buFont typeface="Arial"/>
              <a:buChar char="•"/>
              <a:defRPr sz="1800" b="1" i="0" kern="1200" baseline="0">
                <a:solidFill>
                  <a:srgbClr val="003469"/>
                </a:solidFill>
                <a:latin typeface="Helvetica"/>
                <a:ea typeface="+mn-ea"/>
                <a:cs typeface="+mn-cs"/>
              </a:defRPr>
            </a:lvl1pPr>
            <a:lvl2pPr marL="742950" indent="-285750" algn="l" defTabSz="457200" rtl="0" eaLnBrk="1" latinLnBrk="0" hangingPunct="1">
              <a:spcBef>
                <a:spcPct val="20000"/>
              </a:spcBef>
              <a:buSzPct val="100000"/>
              <a:buFont typeface="Arial"/>
              <a:buChar char="•"/>
              <a:defRPr sz="1800" b="1" i="0" kern="1200" baseline="0">
                <a:solidFill>
                  <a:srgbClr val="003469"/>
                </a:solidFill>
                <a:latin typeface="Helvetica"/>
                <a:ea typeface="+mn-ea"/>
                <a:cs typeface="+mn-cs"/>
              </a:defRPr>
            </a:lvl2pPr>
            <a:lvl3pPr marL="1143000" indent="-228600" algn="l" defTabSz="457200" rtl="0" eaLnBrk="1" latinLnBrk="0" hangingPunct="1">
              <a:spcBef>
                <a:spcPct val="20000"/>
              </a:spcBef>
              <a:buSzPct val="100000"/>
              <a:buFont typeface="Arial"/>
              <a:buChar char="•"/>
              <a:defRPr sz="1800" b="1" i="0" kern="1200" baseline="0">
                <a:solidFill>
                  <a:srgbClr val="003469"/>
                </a:solidFill>
                <a:latin typeface="Helvetica"/>
                <a:ea typeface="+mn-ea"/>
                <a:cs typeface="+mn-cs"/>
              </a:defRPr>
            </a:lvl3pPr>
            <a:lvl4pPr marL="1600200" indent="-228600" algn="l" defTabSz="457200" rtl="0" eaLnBrk="1" latinLnBrk="0" hangingPunct="1">
              <a:spcBef>
                <a:spcPct val="20000"/>
              </a:spcBef>
              <a:buSzPct val="100000"/>
              <a:buFont typeface="Arial"/>
              <a:buChar char="•"/>
              <a:defRPr sz="1800" b="1" i="0" kern="1200" baseline="0">
                <a:solidFill>
                  <a:srgbClr val="003469"/>
                </a:solidFill>
                <a:latin typeface="Helvetica"/>
                <a:ea typeface="+mn-ea"/>
                <a:cs typeface="+mn-cs"/>
              </a:defRPr>
            </a:lvl4pPr>
            <a:lvl5pPr marL="2057400" indent="-228600" algn="l" defTabSz="457200" rtl="0" eaLnBrk="1" latinLnBrk="0" hangingPunct="1">
              <a:spcBef>
                <a:spcPct val="20000"/>
              </a:spcBef>
              <a:buSzPct val="100000"/>
              <a:buFont typeface="Arial"/>
              <a:buChar char="•"/>
              <a:defRPr sz="1800" b="1" i="0" kern="1200" baseline="0">
                <a:solidFill>
                  <a:srgbClr val="003469"/>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400" dirty="0">
              <a:solidFill>
                <a:schemeClr val="tx1"/>
              </a:solidFill>
            </a:endParaRPr>
          </a:p>
        </p:txBody>
      </p:sp>
      <p:sp>
        <p:nvSpPr>
          <p:cNvPr id="3" name="Content Placeholder 2"/>
          <p:cNvSpPr>
            <a:spLocks noGrp="1"/>
          </p:cNvSpPr>
          <p:nvPr>
            <p:ph idx="1"/>
          </p:nvPr>
        </p:nvSpPr>
        <p:spPr>
          <a:xfrm>
            <a:off x="831272" y="2392218"/>
            <a:ext cx="7626929" cy="1948874"/>
          </a:xfrm>
        </p:spPr>
        <p:txBody>
          <a:bodyPr lIns="0" rIns="0">
            <a:normAutofit/>
          </a:bodyPr>
          <a:lstStyle/>
          <a:p>
            <a:r>
              <a:rPr lang="en-US" dirty="0" smtClean="0">
                <a:solidFill>
                  <a:schemeClr val="tx1"/>
                </a:solidFill>
              </a:rPr>
              <a:t>In July 2015, DOL issued a proposed overtime rule that would more than double the minimum salary threshold in 2016 and automatically increase the level </a:t>
            </a:r>
            <a:r>
              <a:rPr lang="en-US" dirty="0">
                <a:solidFill>
                  <a:schemeClr val="tx1"/>
                </a:solidFill>
              </a:rPr>
              <a:t>every </a:t>
            </a:r>
            <a:r>
              <a:rPr lang="en-US" dirty="0" smtClean="0">
                <a:solidFill>
                  <a:schemeClr val="tx1"/>
                </a:solidFill>
              </a:rPr>
              <a:t>year thereafter.</a:t>
            </a:r>
            <a:endParaRPr lang="en-US" dirty="0">
              <a:solidFill>
                <a:schemeClr val="tx1"/>
              </a:solidFill>
            </a:endParaRPr>
          </a:p>
          <a:p>
            <a:endParaRPr lang="en-US" dirty="0">
              <a:solidFill>
                <a:srgbClr val="000000"/>
              </a:solidFill>
            </a:endParaRPr>
          </a:p>
          <a:p>
            <a:endParaRPr lang="en-US" dirty="0" smtClean="0">
              <a:solidFill>
                <a:srgbClr val="000000"/>
              </a:solidFill>
            </a:endParaRPr>
          </a:p>
          <a:p>
            <a:endParaRPr lang="en-US" dirty="0" smtClean="0">
              <a:solidFill>
                <a:srgbClr val="000000"/>
              </a:solidFill>
            </a:endParaRPr>
          </a:p>
          <a:p>
            <a:pPr marL="0" indent="0">
              <a:buNone/>
            </a:pPr>
            <a:endParaRPr lang="en-US" dirty="0" smtClean="0">
              <a:solidFill>
                <a:srgbClr val="000000"/>
              </a:solidFill>
            </a:endParaRPr>
          </a:p>
        </p:txBody>
      </p:sp>
      <p:sp>
        <p:nvSpPr>
          <p:cNvPr id="5" name="Slide Number Placeholder 4"/>
          <p:cNvSpPr>
            <a:spLocks noGrp="1"/>
          </p:cNvSpPr>
          <p:nvPr>
            <p:ph type="sldNum" sz="quarter" idx="12"/>
          </p:nvPr>
        </p:nvSpPr>
        <p:spPr/>
        <p:txBody>
          <a:bodyPr/>
          <a:lstStyle/>
          <a:p>
            <a:fld id="{A1228F20-9BE8-C549-B4DA-35384EC6BE1B}" type="slidenum">
              <a:rPr lang="en-US" smtClean="0"/>
              <a:t>6</a:t>
            </a:fld>
            <a:endParaRPr lang="en-US"/>
          </a:p>
        </p:txBody>
      </p:sp>
      <p:sp>
        <p:nvSpPr>
          <p:cNvPr id="7" name="TextBox 6"/>
          <p:cNvSpPr txBox="1"/>
          <p:nvPr/>
        </p:nvSpPr>
        <p:spPr>
          <a:xfrm>
            <a:off x="694267" y="1419149"/>
            <a:ext cx="7763934" cy="815608"/>
          </a:xfrm>
          <a:prstGeom prst="rect">
            <a:avLst/>
          </a:prstGeom>
          <a:noFill/>
        </p:spPr>
        <p:txBody>
          <a:bodyPr wrap="square" lIns="90000" rIns="90000" rtlCol="0">
            <a:spAutoFit/>
          </a:bodyPr>
          <a:lstStyle/>
          <a:p>
            <a:pPr>
              <a:spcBef>
                <a:spcPts val="600"/>
              </a:spcBef>
            </a:pPr>
            <a:r>
              <a:rPr lang="en-GB" sz="2400" b="1" cap="all" dirty="0" smtClean="0">
                <a:solidFill>
                  <a:srgbClr val="003469"/>
                </a:solidFill>
                <a:latin typeface="Helvetica"/>
              </a:rPr>
              <a:t>The basics</a:t>
            </a:r>
            <a:endParaRPr lang="en-GB" b="1" cap="all" dirty="0" smtClean="0">
              <a:solidFill>
                <a:srgbClr val="003469"/>
              </a:solidFill>
              <a:latin typeface="Helvetica"/>
            </a:endParaRPr>
          </a:p>
          <a:p>
            <a:pPr>
              <a:spcBef>
                <a:spcPts val="600"/>
              </a:spcBef>
            </a:pPr>
            <a:r>
              <a:rPr lang="en-GB" b="1" dirty="0" smtClean="0">
                <a:latin typeface="Helvetica"/>
              </a:rPr>
              <a:t>And the changes that are proposed</a:t>
            </a:r>
            <a:r>
              <a:rPr lang="en-GB" b="1" dirty="0" smtClean="0">
                <a:latin typeface="Helvetica"/>
              </a:rPr>
              <a:t>… </a:t>
            </a:r>
            <a:endParaRPr lang="en-GB" b="1" dirty="0">
              <a:latin typeface="Helvetica"/>
            </a:endParaRPr>
          </a:p>
        </p:txBody>
      </p:sp>
      <p:grpSp>
        <p:nvGrpSpPr>
          <p:cNvPr id="4" name="Group 3"/>
          <p:cNvGrpSpPr/>
          <p:nvPr/>
        </p:nvGrpSpPr>
        <p:grpSpPr>
          <a:xfrm>
            <a:off x="1182254" y="3697705"/>
            <a:ext cx="6978085" cy="2491489"/>
            <a:chOff x="1182254" y="3697705"/>
            <a:chExt cx="6978085" cy="2491489"/>
          </a:xfrm>
        </p:grpSpPr>
        <p:pic>
          <p:nvPicPr>
            <p:cNvPr id="14" name="Picture 13"/>
            <p:cNvPicPr>
              <a:picLocks noChangeAspect="1"/>
            </p:cNvPicPr>
            <p:nvPr/>
          </p:nvPicPr>
          <p:blipFill>
            <a:blip r:embed="rId2"/>
            <a:stretch>
              <a:fillRect/>
            </a:stretch>
          </p:blipFill>
          <p:spPr>
            <a:xfrm>
              <a:off x="6307620" y="3697706"/>
              <a:ext cx="1848101" cy="2491488"/>
            </a:xfrm>
            <a:prstGeom prst="rect">
              <a:avLst/>
            </a:prstGeom>
          </p:spPr>
        </p:pic>
        <p:grpSp>
          <p:nvGrpSpPr>
            <p:cNvPr id="2" name="Group 1"/>
            <p:cNvGrpSpPr/>
            <p:nvPr/>
          </p:nvGrpSpPr>
          <p:grpSpPr>
            <a:xfrm>
              <a:off x="1182254" y="3697705"/>
              <a:ext cx="6978085" cy="2491488"/>
              <a:chOff x="1182254" y="4341089"/>
              <a:chExt cx="6978085" cy="1848104"/>
            </a:xfrm>
          </p:grpSpPr>
          <p:pic>
            <p:nvPicPr>
              <p:cNvPr id="8" name="Picture 7"/>
              <p:cNvPicPr>
                <a:picLocks noChangeAspect="1"/>
              </p:cNvPicPr>
              <p:nvPr/>
            </p:nvPicPr>
            <p:blipFill>
              <a:blip r:embed="rId3"/>
              <a:stretch>
                <a:fillRect/>
              </a:stretch>
            </p:blipFill>
            <p:spPr>
              <a:xfrm>
                <a:off x="1182254" y="4341092"/>
                <a:ext cx="1848101" cy="1848101"/>
              </a:xfrm>
              <a:prstGeom prst="rect">
                <a:avLst/>
              </a:prstGeom>
            </p:spPr>
          </p:pic>
          <p:pic>
            <p:nvPicPr>
              <p:cNvPr id="9" name="Picture 8"/>
              <p:cNvPicPr>
                <a:picLocks noChangeAspect="1"/>
              </p:cNvPicPr>
              <p:nvPr/>
            </p:nvPicPr>
            <p:blipFill>
              <a:blip r:embed="rId2"/>
              <a:stretch>
                <a:fillRect/>
              </a:stretch>
            </p:blipFill>
            <p:spPr>
              <a:xfrm>
                <a:off x="4982202" y="4341090"/>
                <a:ext cx="1848101" cy="1848101"/>
              </a:xfrm>
              <a:prstGeom prst="rect">
                <a:avLst/>
              </a:prstGeom>
            </p:spPr>
          </p:pic>
          <p:pic>
            <p:nvPicPr>
              <p:cNvPr id="10" name="Picture 9"/>
              <p:cNvPicPr>
                <a:picLocks noChangeAspect="1"/>
              </p:cNvPicPr>
              <p:nvPr/>
            </p:nvPicPr>
            <p:blipFill>
              <a:blip r:embed="rId4"/>
              <a:stretch>
                <a:fillRect/>
              </a:stretch>
            </p:blipFill>
            <p:spPr>
              <a:xfrm>
                <a:off x="4579709" y="4979392"/>
                <a:ext cx="660400" cy="571500"/>
              </a:xfrm>
              <a:prstGeom prst="rect">
                <a:avLst/>
              </a:prstGeom>
            </p:spPr>
          </p:pic>
          <p:pic>
            <p:nvPicPr>
              <p:cNvPr id="11" name="Picture 10"/>
              <p:cNvPicPr>
                <a:picLocks noChangeAspect="1"/>
              </p:cNvPicPr>
              <p:nvPr/>
            </p:nvPicPr>
            <p:blipFill>
              <a:blip r:embed="rId3"/>
              <a:stretch>
                <a:fillRect/>
              </a:stretch>
            </p:blipFill>
            <p:spPr>
              <a:xfrm>
                <a:off x="2276352" y="4341089"/>
                <a:ext cx="2203284" cy="1848101"/>
              </a:xfrm>
              <a:prstGeom prst="rect">
                <a:avLst/>
              </a:prstGeom>
            </p:spPr>
          </p:pic>
          <p:sp>
            <p:nvSpPr>
              <p:cNvPr id="12" name="TextBox 11"/>
              <p:cNvSpPr txBox="1"/>
              <p:nvPr/>
            </p:nvSpPr>
            <p:spPr>
              <a:xfrm>
                <a:off x="1549650" y="4357198"/>
                <a:ext cx="2846859" cy="1529600"/>
              </a:xfrm>
              <a:prstGeom prst="rect">
                <a:avLst/>
              </a:prstGeom>
              <a:noFill/>
            </p:spPr>
            <p:txBody>
              <a:bodyPr wrap="square" rtlCol="0">
                <a:spAutoFit/>
              </a:bodyPr>
              <a:lstStyle/>
              <a:p>
                <a:pPr algn="ctr">
                  <a:spcBef>
                    <a:spcPts val="1200"/>
                  </a:spcBef>
                </a:pPr>
                <a:r>
                  <a:rPr lang="en-US" sz="1400" b="1" u="sng" dirty="0" smtClean="0">
                    <a:solidFill>
                      <a:schemeClr val="bg1"/>
                    </a:solidFill>
                    <a:latin typeface="Helvetica"/>
                    <a:cs typeface="Helvetica"/>
                  </a:rPr>
                  <a:t>Current</a:t>
                </a:r>
              </a:p>
              <a:p>
                <a:pPr marL="171450" indent="-171450">
                  <a:spcBef>
                    <a:spcPts val="1200"/>
                  </a:spcBef>
                  <a:buFont typeface="Arial" panose="020B0604020202020204" pitchFamily="34" charset="0"/>
                  <a:buChar char="•"/>
                </a:pPr>
                <a:r>
                  <a:rPr lang="en-US" sz="1400" b="1" dirty="0" smtClean="0">
                    <a:solidFill>
                      <a:schemeClr val="bg1"/>
                    </a:solidFill>
                    <a:latin typeface="Helvetica"/>
                    <a:cs typeface="Helvetica"/>
                  </a:rPr>
                  <a:t>Must earn $455 per week ($23,660 a year).</a:t>
                </a:r>
              </a:p>
              <a:p>
                <a:pPr marL="171450" indent="-171450">
                  <a:spcBef>
                    <a:spcPts val="1200"/>
                  </a:spcBef>
                  <a:buFont typeface="Arial" panose="020B0604020202020204" pitchFamily="34" charset="0"/>
                  <a:buChar char="•"/>
                </a:pPr>
                <a:r>
                  <a:rPr lang="en-US" sz="1400" b="1" dirty="0" smtClean="0">
                    <a:solidFill>
                      <a:schemeClr val="bg1"/>
                    </a:solidFill>
                    <a:latin typeface="Helvetica"/>
                    <a:cs typeface="Helvetica"/>
                  </a:rPr>
                  <a:t>This salary level is fixed until rule is revised.</a:t>
                </a:r>
              </a:p>
              <a:p>
                <a:pPr marL="171450" indent="-171450">
                  <a:spcBef>
                    <a:spcPts val="1200"/>
                  </a:spcBef>
                  <a:buFont typeface="Arial" panose="020B0604020202020204" pitchFamily="34" charset="0"/>
                  <a:buChar char="•"/>
                </a:pPr>
                <a:r>
                  <a:rPr lang="en-US" sz="1400" b="1" dirty="0" smtClean="0">
                    <a:solidFill>
                      <a:schemeClr val="bg1"/>
                    </a:solidFill>
                    <a:latin typeface="Helvetica"/>
                    <a:cs typeface="Helvetica"/>
                  </a:rPr>
                  <a:t>Must also pass duties and salary basis.</a:t>
                </a:r>
                <a:endParaRPr lang="en-US" sz="1400" b="1" dirty="0">
                  <a:solidFill>
                    <a:schemeClr val="bg1"/>
                  </a:solidFill>
                  <a:latin typeface="Helvetica"/>
                  <a:cs typeface="Helvetica"/>
                </a:endParaRPr>
              </a:p>
            </p:txBody>
          </p:sp>
          <p:sp>
            <p:nvSpPr>
              <p:cNvPr id="13" name="TextBox 12"/>
              <p:cNvSpPr txBox="1"/>
              <p:nvPr/>
            </p:nvSpPr>
            <p:spPr>
              <a:xfrm>
                <a:off x="5343236" y="4357198"/>
                <a:ext cx="2817103" cy="1689410"/>
              </a:xfrm>
              <a:prstGeom prst="rect">
                <a:avLst/>
              </a:prstGeom>
              <a:noFill/>
            </p:spPr>
            <p:txBody>
              <a:bodyPr wrap="square" rtlCol="0">
                <a:spAutoFit/>
              </a:bodyPr>
              <a:lstStyle/>
              <a:p>
                <a:pPr algn="ctr">
                  <a:spcBef>
                    <a:spcPts val="1200"/>
                  </a:spcBef>
                </a:pPr>
                <a:r>
                  <a:rPr lang="en-US" sz="1400" b="1" u="sng" dirty="0" smtClean="0">
                    <a:solidFill>
                      <a:schemeClr val="bg1"/>
                    </a:solidFill>
                    <a:latin typeface="Helvetica"/>
                    <a:cs typeface="Helvetica"/>
                  </a:rPr>
                  <a:t>Proposed</a:t>
                </a:r>
              </a:p>
              <a:p>
                <a:pPr marL="171450" indent="-171450">
                  <a:spcBef>
                    <a:spcPts val="1200"/>
                  </a:spcBef>
                  <a:buFont typeface="Arial" panose="020B0604020202020204" pitchFamily="34" charset="0"/>
                  <a:buChar char="•"/>
                </a:pPr>
                <a:r>
                  <a:rPr lang="en-US" sz="1400" b="1" dirty="0" smtClean="0">
                    <a:solidFill>
                      <a:schemeClr val="bg1"/>
                    </a:solidFill>
                    <a:latin typeface="Helvetica"/>
                    <a:cs typeface="Helvetica"/>
                  </a:rPr>
                  <a:t>Must earn $970 per week ($50,440 a year).</a:t>
                </a:r>
              </a:p>
              <a:p>
                <a:pPr marL="171450" indent="-171450">
                  <a:spcBef>
                    <a:spcPts val="1200"/>
                  </a:spcBef>
                  <a:buFont typeface="Arial" panose="020B0604020202020204" pitchFamily="34" charset="0"/>
                  <a:buChar char="•"/>
                </a:pPr>
                <a:r>
                  <a:rPr lang="en-US" sz="1400" b="1" dirty="0" smtClean="0">
                    <a:solidFill>
                      <a:schemeClr val="bg1"/>
                    </a:solidFill>
                    <a:latin typeface="Helvetica"/>
                    <a:cs typeface="Helvetica"/>
                  </a:rPr>
                  <a:t>This salary level is adjusted annually based on CPI-U or 40</a:t>
                </a:r>
                <a:r>
                  <a:rPr lang="en-US" sz="1400" b="1" baseline="30000" dirty="0" smtClean="0">
                    <a:solidFill>
                      <a:schemeClr val="bg1"/>
                    </a:solidFill>
                    <a:latin typeface="Helvetica"/>
                    <a:cs typeface="Helvetica"/>
                  </a:rPr>
                  <a:t>th</a:t>
                </a:r>
                <a:r>
                  <a:rPr lang="en-US" sz="1400" b="1" dirty="0" smtClean="0">
                    <a:solidFill>
                      <a:schemeClr val="bg1"/>
                    </a:solidFill>
                    <a:latin typeface="Helvetica"/>
                    <a:cs typeface="Helvetica"/>
                  </a:rPr>
                  <a:t> percentile of FT salaried employees.</a:t>
                </a:r>
              </a:p>
              <a:p>
                <a:pPr marL="171450" indent="-171450">
                  <a:spcBef>
                    <a:spcPts val="1200"/>
                  </a:spcBef>
                  <a:buFont typeface="Arial" panose="020B0604020202020204" pitchFamily="34" charset="0"/>
                  <a:buChar char="•"/>
                </a:pPr>
                <a:r>
                  <a:rPr lang="en-US" sz="1400" b="1" dirty="0" smtClean="0">
                    <a:solidFill>
                      <a:schemeClr val="bg1"/>
                    </a:solidFill>
                    <a:latin typeface="Helvetica"/>
                    <a:cs typeface="Helvetica"/>
                  </a:rPr>
                  <a:t>Duties test remains as is? </a:t>
                </a:r>
                <a:endParaRPr lang="en-US" sz="1600" b="1" dirty="0">
                  <a:solidFill>
                    <a:schemeClr val="bg1"/>
                  </a:solidFill>
                  <a:latin typeface="Helvetica"/>
                  <a:cs typeface="Helvetica"/>
                </a:endParaRPr>
              </a:p>
            </p:txBody>
          </p:sp>
        </p:grpSp>
      </p:grpSp>
      <p:sp>
        <p:nvSpPr>
          <p:cNvPr id="15" name="Title 1"/>
          <p:cNvSpPr txBox="1">
            <a:spLocks/>
          </p:cNvSpPr>
          <p:nvPr/>
        </p:nvSpPr>
        <p:spPr>
          <a:xfrm>
            <a:off x="3200403" y="238974"/>
            <a:ext cx="5334001" cy="741362"/>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1800" b="1" i="0" kern="1200" cap="all" baseline="0">
                <a:solidFill>
                  <a:srgbClr val="003469"/>
                </a:solidFill>
                <a:latin typeface="Helvetica"/>
                <a:ea typeface="+mj-ea"/>
                <a:cs typeface="+mj-cs"/>
              </a:defRPr>
            </a:lvl1pPr>
          </a:lstStyle>
          <a:p>
            <a:r>
              <a:rPr lang="en-US" dirty="0" smtClean="0"/>
              <a:t>The Basics of the Overtime Rule</a:t>
            </a:r>
            <a:endParaRPr lang="en-US" dirty="0"/>
          </a:p>
        </p:txBody>
      </p:sp>
    </p:spTree>
    <p:extLst>
      <p:ext uri="{BB962C8B-B14F-4D97-AF65-F5344CB8AC3E}">
        <p14:creationId xmlns:p14="http://schemas.microsoft.com/office/powerpoint/2010/main" val="1001509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a:t>
            </a:r>
            <a:endParaRPr lang="en-US" dirty="0"/>
          </a:p>
        </p:txBody>
      </p:sp>
      <p:sp>
        <p:nvSpPr>
          <p:cNvPr id="3" name="Content Placeholder 2"/>
          <p:cNvSpPr>
            <a:spLocks noGrp="1"/>
          </p:cNvSpPr>
          <p:nvPr>
            <p:ph idx="1"/>
          </p:nvPr>
        </p:nvSpPr>
        <p:spPr>
          <a:xfrm>
            <a:off x="690030" y="2138522"/>
            <a:ext cx="7763934" cy="4319943"/>
          </a:xfrm>
        </p:spPr>
        <p:txBody>
          <a:bodyPr lIns="0" rIns="0">
            <a:noAutofit/>
          </a:bodyPr>
          <a:lstStyle/>
          <a:p>
            <a:pPr marL="0" indent="0">
              <a:buNone/>
            </a:pPr>
            <a:r>
              <a:rPr lang="en-US" b="0" dirty="0" smtClean="0">
                <a:solidFill>
                  <a:srgbClr val="000000"/>
                </a:solidFill>
              </a:rPr>
              <a:t>DOL’s proposed rules do not adequately take into account how employers are likely to react, in particular businesses that are:</a:t>
            </a:r>
          </a:p>
          <a:p>
            <a:pPr marL="0" indent="0">
              <a:buNone/>
            </a:pPr>
            <a:endParaRPr lang="en-US" b="0" dirty="0" smtClean="0">
              <a:solidFill>
                <a:srgbClr val="000000"/>
              </a:solidFill>
            </a:endParaRPr>
          </a:p>
          <a:p>
            <a:pPr marL="914400" lvl="1" indent="-457200">
              <a:buFont typeface="+mj-lt"/>
              <a:buAutoNum type="arabicPeriod"/>
            </a:pPr>
            <a:r>
              <a:rPr lang="en-US" b="0" dirty="0">
                <a:solidFill>
                  <a:srgbClr val="000000"/>
                </a:solidFill>
              </a:rPr>
              <a:t>H</a:t>
            </a:r>
            <a:r>
              <a:rPr lang="en-US" b="0" dirty="0" smtClean="0">
                <a:solidFill>
                  <a:srgbClr val="000000"/>
                </a:solidFill>
              </a:rPr>
              <a:t>ighly competitive, price sensitive industries </a:t>
            </a:r>
            <a:r>
              <a:rPr lang="en-US" b="0" dirty="0" smtClean="0">
                <a:solidFill>
                  <a:srgbClr val="000000"/>
                </a:solidFill>
                <a:sym typeface="Wingdings" panose="05000000000000000000" pitchFamily="2" charset="2"/>
              </a:rPr>
              <a:t> cannot easily absorb higher labor costs</a:t>
            </a:r>
            <a:r>
              <a:rPr lang="en-US" b="0" dirty="0" smtClean="0">
                <a:solidFill>
                  <a:srgbClr val="000000"/>
                </a:solidFill>
              </a:rPr>
              <a:t>;</a:t>
            </a:r>
          </a:p>
          <a:p>
            <a:pPr marL="914400" lvl="1" indent="-457200">
              <a:buFont typeface="+mj-lt"/>
              <a:buAutoNum type="arabicPeriod"/>
            </a:pPr>
            <a:r>
              <a:rPr lang="en-US" b="0" dirty="0" smtClean="0">
                <a:solidFill>
                  <a:srgbClr val="000000"/>
                </a:solidFill>
              </a:rPr>
              <a:t>Industries that have a tiered managerial structure and broad task/duty requirements (e.g. with many types of supervisory roles);</a:t>
            </a:r>
          </a:p>
          <a:p>
            <a:pPr marL="914400" lvl="1" indent="-457200">
              <a:buFont typeface="+mj-lt"/>
              <a:buAutoNum type="arabicPeriod"/>
            </a:pPr>
            <a:r>
              <a:rPr lang="en-US" b="0" dirty="0" smtClean="0">
                <a:solidFill>
                  <a:schemeClr val="tx1"/>
                </a:solidFill>
                <a:latin typeface="Helvetica" pitchFamily="34" charset="0"/>
                <a:cs typeface="Arial" panose="020B0604020202020204" pitchFamily="34" charset="0"/>
              </a:rPr>
              <a:t>Non-profit and </a:t>
            </a:r>
            <a:r>
              <a:rPr lang="en-US" b="0" dirty="0">
                <a:solidFill>
                  <a:schemeClr val="tx1"/>
                </a:solidFill>
                <a:latin typeface="Helvetica" pitchFamily="34" charset="0"/>
                <a:cs typeface="Arial" panose="020B0604020202020204" pitchFamily="34" charset="0"/>
              </a:rPr>
              <a:t>public sector </a:t>
            </a:r>
            <a:r>
              <a:rPr lang="en-US" b="0" dirty="0" smtClean="0">
                <a:solidFill>
                  <a:schemeClr val="tx1"/>
                </a:solidFill>
                <a:latin typeface="Helvetica" pitchFamily="34" charset="0"/>
                <a:cs typeface="Arial" panose="020B0604020202020204" pitchFamily="34" charset="0"/>
              </a:rPr>
              <a:t>employers </a:t>
            </a:r>
            <a:r>
              <a:rPr lang="en-US" b="0" dirty="0">
                <a:solidFill>
                  <a:schemeClr val="tx1"/>
                </a:solidFill>
                <a:latin typeface="Helvetica" pitchFamily="34" charset="0"/>
                <a:cs typeface="Arial" panose="020B0604020202020204" pitchFamily="34" charset="0"/>
              </a:rPr>
              <a:t>operate on fixed budgets and will not be able to passively absorb increased labor costs</a:t>
            </a:r>
            <a:r>
              <a:rPr lang="en-US" b="0" dirty="0" smtClean="0">
                <a:solidFill>
                  <a:schemeClr val="tx1"/>
                </a:solidFill>
                <a:latin typeface="Helvetica" pitchFamily="34" charset="0"/>
              </a:rPr>
              <a:t>.</a:t>
            </a:r>
            <a:endParaRPr lang="en-US" b="0" dirty="0">
              <a:solidFill>
                <a:schemeClr val="tx1"/>
              </a:solidFill>
              <a:latin typeface="Helvetica" pitchFamily="34" charset="0"/>
            </a:endParaRPr>
          </a:p>
          <a:p>
            <a:pPr marL="0" indent="0">
              <a:buNone/>
            </a:pPr>
            <a:endParaRPr lang="en-US" b="0" dirty="0" smtClean="0">
              <a:solidFill>
                <a:srgbClr val="000000"/>
              </a:solidFill>
            </a:endParaRPr>
          </a:p>
          <a:p>
            <a:pPr marL="0" indent="0">
              <a:buNone/>
            </a:pPr>
            <a:r>
              <a:rPr lang="en-US" b="0" dirty="0" smtClean="0">
                <a:solidFill>
                  <a:srgbClr val="000000"/>
                </a:solidFill>
              </a:rPr>
              <a:t>DOL’s </a:t>
            </a:r>
            <a:r>
              <a:rPr lang="en-US" b="0" dirty="0">
                <a:solidFill>
                  <a:srgbClr val="000000"/>
                </a:solidFill>
              </a:rPr>
              <a:t>proposed </a:t>
            </a:r>
            <a:r>
              <a:rPr lang="en-US" b="0" dirty="0" smtClean="0">
                <a:solidFill>
                  <a:srgbClr val="000000"/>
                </a:solidFill>
              </a:rPr>
              <a:t>rules also </a:t>
            </a:r>
            <a:r>
              <a:rPr lang="en-US" b="0" dirty="0">
                <a:solidFill>
                  <a:srgbClr val="000000"/>
                </a:solidFill>
              </a:rPr>
              <a:t>do not adequately take </a:t>
            </a:r>
            <a:r>
              <a:rPr lang="en-US" b="0" dirty="0" smtClean="0">
                <a:solidFill>
                  <a:srgbClr val="000000"/>
                </a:solidFill>
              </a:rPr>
              <a:t>into account that employers have options for alternative compensation structures that they are likely to use rather than simply to pay more in labor costs—overtime or higher salaries. </a:t>
            </a:r>
          </a:p>
          <a:p>
            <a:pPr marL="457200" lvl="1" indent="0">
              <a:buNone/>
            </a:pPr>
            <a:endParaRPr lang="en-US" sz="2400" dirty="0" smtClean="0">
              <a:solidFill>
                <a:srgbClr val="000000"/>
              </a:solidFill>
            </a:endParaRPr>
          </a:p>
          <a:p>
            <a:pPr marL="914400" lvl="1" indent="-457200">
              <a:buFont typeface="+mj-lt"/>
              <a:buAutoNum type="arabicPeriod"/>
            </a:pPr>
            <a:endParaRPr lang="en-US" sz="2400" dirty="0" smtClean="0">
              <a:solidFill>
                <a:srgbClr val="000000"/>
              </a:solidFill>
            </a:endParaRPr>
          </a:p>
          <a:p>
            <a:pPr marL="914400" lvl="1" indent="-457200">
              <a:buFont typeface="+mj-lt"/>
              <a:buAutoNum type="arabicPeriod"/>
            </a:pPr>
            <a:endParaRPr lang="en-US" sz="2400" dirty="0" smtClean="0">
              <a:solidFill>
                <a:srgbClr val="000000"/>
              </a:solidFill>
            </a:endParaRPr>
          </a:p>
        </p:txBody>
      </p:sp>
      <p:sp>
        <p:nvSpPr>
          <p:cNvPr id="4" name="TextBox 3"/>
          <p:cNvSpPr txBox="1"/>
          <p:nvPr/>
        </p:nvSpPr>
        <p:spPr>
          <a:xfrm>
            <a:off x="690030" y="1416156"/>
            <a:ext cx="7763934" cy="461665"/>
          </a:xfrm>
          <a:prstGeom prst="rect">
            <a:avLst/>
          </a:prstGeom>
          <a:noFill/>
        </p:spPr>
        <p:txBody>
          <a:bodyPr wrap="square" lIns="0" rIns="0" rtlCol="0">
            <a:spAutoFit/>
          </a:bodyPr>
          <a:lstStyle/>
          <a:p>
            <a:pPr>
              <a:spcBef>
                <a:spcPts val="600"/>
              </a:spcBef>
            </a:pPr>
            <a:r>
              <a:rPr lang="en-GB" sz="2400" b="1" cap="all" dirty="0" smtClean="0">
                <a:solidFill>
                  <a:srgbClr val="003469"/>
                </a:solidFill>
                <a:latin typeface="Helvetica"/>
              </a:rPr>
              <a:t>Missing DOL Assumptions</a:t>
            </a:r>
            <a:endParaRPr lang="en-GB" b="1" cap="all" dirty="0" smtClean="0">
              <a:solidFill>
                <a:srgbClr val="003469"/>
              </a:solidFill>
              <a:latin typeface="Helvetica"/>
            </a:endParaRPr>
          </a:p>
        </p:txBody>
      </p:sp>
      <p:sp>
        <p:nvSpPr>
          <p:cNvPr id="5" name="Slide Number Placeholder 4"/>
          <p:cNvSpPr>
            <a:spLocks noGrp="1"/>
          </p:cNvSpPr>
          <p:nvPr>
            <p:ph type="sldNum" sz="quarter" idx="12"/>
          </p:nvPr>
        </p:nvSpPr>
        <p:spPr/>
        <p:txBody>
          <a:bodyPr/>
          <a:lstStyle/>
          <a:p>
            <a:fld id="{A1228F20-9BE8-C549-B4DA-35384EC6BE1B}" type="slidenum">
              <a:rPr lang="en-US" smtClean="0"/>
              <a:t>7</a:t>
            </a:fld>
            <a:endParaRPr lang="en-US"/>
          </a:p>
        </p:txBody>
      </p:sp>
    </p:spTree>
    <p:extLst>
      <p:ext uri="{BB962C8B-B14F-4D97-AF65-F5344CB8AC3E}">
        <p14:creationId xmlns:p14="http://schemas.microsoft.com/office/powerpoint/2010/main" val="3694411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a:t>
            </a:r>
            <a:endParaRPr lang="en-US" dirty="0"/>
          </a:p>
        </p:txBody>
      </p:sp>
      <p:sp>
        <p:nvSpPr>
          <p:cNvPr id="3" name="Content Placeholder 2"/>
          <p:cNvSpPr>
            <a:spLocks noGrp="1"/>
          </p:cNvSpPr>
          <p:nvPr>
            <p:ph idx="1"/>
          </p:nvPr>
        </p:nvSpPr>
        <p:spPr>
          <a:xfrm>
            <a:off x="690030" y="2214723"/>
            <a:ext cx="7763934" cy="2839878"/>
          </a:xfrm>
        </p:spPr>
        <p:txBody>
          <a:bodyPr lIns="0" rIns="0">
            <a:noAutofit/>
          </a:bodyPr>
          <a:lstStyle/>
          <a:p>
            <a:pPr marL="0" indent="0">
              <a:buNone/>
            </a:pPr>
            <a:r>
              <a:rPr lang="en-US" b="0" dirty="0" smtClean="0">
                <a:solidFill>
                  <a:srgbClr val="000000"/>
                </a:solidFill>
              </a:rPr>
              <a:t>For-profit businesses in highly competitive markets, specifically retail and chain restaurants, report little wiggle room to adjust the price of products upward, even in the face of rising costs.</a:t>
            </a:r>
          </a:p>
          <a:p>
            <a:pPr marL="0" indent="0">
              <a:buNone/>
            </a:pPr>
            <a:endParaRPr lang="en-US" b="0" dirty="0" smtClean="0">
              <a:solidFill>
                <a:srgbClr val="000000"/>
              </a:solidFill>
            </a:endParaRPr>
          </a:p>
          <a:p>
            <a:pPr marL="0" indent="0">
              <a:buNone/>
            </a:pPr>
            <a:r>
              <a:rPr lang="en-US" dirty="0" smtClean="0">
                <a:solidFill>
                  <a:srgbClr val="000000"/>
                </a:solidFill>
              </a:rPr>
              <a:t>To remain competitive and profitable in the long run, employers will use a variety of strategies to reduce labor costs that the proposed rule would seek to impose.  </a:t>
            </a:r>
          </a:p>
        </p:txBody>
      </p:sp>
      <p:sp>
        <p:nvSpPr>
          <p:cNvPr id="4" name="TextBox 3"/>
          <p:cNvSpPr txBox="1"/>
          <p:nvPr/>
        </p:nvSpPr>
        <p:spPr>
          <a:xfrm>
            <a:off x="690030" y="1416156"/>
            <a:ext cx="7763934" cy="461665"/>
          </a:xfrm>
          <a:prstGeom prst="rect">
            <a:avLst/>
          </a:prstGeom>
          <a:noFill/>
        </p:spPr>
        <p:txBody>
          <a:bodyPr wrap="square" lIns="0" rIns="0" rtlCol="0">
            <a:spAutoFit/>
          </a:bodyPr>
          <a:lstStyle/>
          <a:p>
            <a:pPr>
              <a:spcBef>
                <a:spcPts val="600"/>
              </a:spcBef>
            </a:pPr>
            <a:r>
              <a:rPr lang="en-GB" sz="2400" b="1" cap="all" dirty="0" smtClean="0">
                <a:solidFill>
                  <a:srgbClr val="003469"/>
                </a:solidFill>
                <a:latin typeface="Helvetica"/>
              </a:rPr>
              <a:t>Oxford Economics’ Baseline Assumption</a:t>
            </a:r>
            <a:endParaRPr lang="en-GB" b="1" cap="all" dirty="0" smtClean="0">
              <a:solidFill>
                <a:srgbClr val="003469"/>
              </a:solidFill>
              <a:latin typeface="Helvetica"/>
            </a:endParaRPr>
          </a:p>
        </p:txBody>
      </p:sp>
      <p:sp>
        <p:nvSpPr>
          <p:cNvPr id="5" name="Slide Number Placeholder 4"/>
          <p:cNvSpPr>
            <a:spLocks noGrp="1"/>
          </p:cNvSpPr>
          <p:nvPr>
            <p:ph type="sldNum" sz="quarter" idx="12"/>
          </p:nvPr>
        </p:nvSpPr>
        <p:spPr/>
        <p:txBody>
          <a:bodyPr/>
          <a:lstStyle/>
          <a:p>
            <a:fld id="{A1228F20-9BE8-C549-B4DA-35384EC6BE1B}" type="slidenum">
              <a:rPr lang="en-US" smtClean="0"/>
              <a:t>8</a:t>
            </a:fld>
            <a:endParaRPr lang="en-US"/>
          </a:p>
        </p:txBody>
      </p:sp>
    </p:spTree>
    <p:extLst>
      <p:ext uri="{BB962C8B-B14F-4D97-AF65-F5344CB8AC3E}">
        <p14:creationId xmlns:p14="http://schemas.microsoft.com/office/powerpoint/2010/main" val="477537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a:xfrm>
            <a:off x="690030" y="2138523"/>
            <a:ext cx="7763934" cy="1403748"/>
          </a:xfrm>
        </p:spPr>
        <p:txBody>
          <a:bodyPr lIns="0" rIns="0">
            <a:noAutofit/>
          </a:bodyPr>
          <a:lstStyle/>
          <a:p>
            <a:pPr marL="0" indent="0">
              <a:buNone/>
            </a:pPr>
            <a:r>
              <a:rPr lang="en-US" sz="2400" dirty="0" smtClean="0">
                <a:solidFill>
                  <a:srgbClr val="000000"/>
                </a:solidFill>
              </a:rPr>
              <a:t>What will happen to workers:</a:t>
            </a:r>
          </a:p>
          <a:p>
            <a:pPr marL="0" indent="0">
              <a:buNone/>
            </a:pPr>
            <a:endParaRPr lang="en-US" b="0" dirty="0">
              <a:solidFill>
                <a:srgbClr val="000000"/>
              </a:solidFill>
            </a:endParaRPr>
          </a:p>
          <a:p>
            <a:r>
              <a:rPr lang="en-US" b="0" dirty="0">
                <a:solidFill>
                  <a:srgbClr val="000000"/>
                </a:solidFill>
              </a:rPr>
              <a:t>In the face of increased </a:t>
            </a:r>
            <a:r>
              <a:rPr lang="en-US" b="0" dirty="0" smtClean="0">
                <a:solidFill>
                  <a:srgbClr val="000000"/>
                </a:solidFill>
              </a:rPr>
              <a:t>labor costs spurred by </a:t>
            </a:r>
            <a:r>
              <a:rPr lang="en-US" b="0" dirty="0">
                <a:solidFill>
                  <a:srgbClr val="000000"/>
                </a:solidFill>
              </a:rPr>
              <a:t>external regulation, </a:t>
            </a:r>
            <a:r>
              <a:rPr lang="en-US" b="0" dirty="0" smtClean="0">
                <a:solidFill>
                  <a:srgbClr val="000000"/>
                </a:solidFill>
              </a:rPr>
              <a:t>employers </a:t>
            </a:r>
            <a:r>
              <a:rPr lang="en-US" b="0" dirty="0">
                <a:solidFill>
                  <a:srgbClr val="000000"/>
                </a:solidFill>
              </a:rPr>
              <a:t>are likely to adopt different strategies to manage </a:t>
            </a:r>
            <a:r>
              <a:rPr lang="en-US" b="0" dirty="0" smtClean="0">
                <a:solidFill>
                  <a:srgbClr val="000000"/>
                </a:solidFill>
              </a:rPr>
              <a:t>these costs. </a:t>
            </a:r>
            <a:endParaRPr lang="en-US" b="0" dirty="0">
              <a:solidFill>
                <a:srgbClr val="000000"/>
              </a:solidFill>
            </a:endParaRPr>
          </a:p>
          <a:p>
            <a:r>
              <a:rPr lang="en-US" b="0" dirty="0">
                <a:solidFill>
                  <a:srgbClr val="000000"/>
                </a:solidFill>
              </a:rPr>
              <a:t>Three likely </a:t>
            </a:r>
            <a:r>
              <a:rPr lang="en-US" b="0" dirty="0" smtClean="0">
                <a:solidFill>
                  <a:srgbClr val="000000"/>
                </a:solidFill>
              </a:rPr>
              <a:t>strategies are:</a:t>
            </a:r>
          </a:p>
          <a:p>
            <a:pPr marL="0" indent="0">
              <a:buNone/>
            </a:pPr>
            <a:endParaRPr lang="en-US" b="0" dirty="0">
              <a:solidFill>
                <a:srgbClr val="000000"/>
              </a:solidFill>
            </a:endParaRPr>
          </a:p>
          <a:p>
            <a:pPr marL="914400" lvl="1" indent="-457200">
              <a:buFont typeface="+mj-lt"/>
              <a:buAutoNum type="arabicPeriod"/>
            </a:pPr>
            <a:r>
              <a:rPr lang="en-US" dirty="0" smtClean="0">
                <a:solidFill>
                  <a:srgbClr val="000000"/>
                </a:solidFill>
              </a:rPr>
              <a:t>Compensation tradeoff</a:t>
            </a:r>
          </a:p>
          <a:p>
            <a:pPr marL="914400" lvl="1" indent="-457200">
              <a:buFont typeface="+mj-lt"/>
              <a:buAutoNum type="arabicPeriod"/>
            </a:pPr>
            <a:r>
              <a:rPr lang="en-US" dirty="0" smtClean="0">
                <a:solidFill>
                  <a:srgbClr val="000000"/>
                </a:solidFill>
              </a:rPr>
              <a:t>Convert exempt, salaried </a:t>
            </a:r>
            <a:r>
              <a:rPr lang="en-US" dirty="0" smtClean="0">
                <a:solidFill>
                  <a:srgbClr val="000000"/>
                </a:solidFill>
                <a:sym typeface="Wingdings" panose="05000000000000000000" pitchFamily="2" charset="2"/>
              </a:rPr>
              <a:t> </a:t>
            </a:r>
            <a:r>
              <a:rPr lang="en-US" dirty="0" smtClean="0">
                <a:solidFill>
                  <a:srgbClr val="000000"/>
                </a:solidFill>
              </a:rPr>
              <a:t>non-exempt, hourly</a:t>
            </a:r>
          </a:p>
          <a:p>
            <a:pPr marL="914400" lvl="1" indent="-457200">
              <a:buFont typeface="+mj-lt"/>
              <a:buAutoNum type="arabicPeriod"/>
            </a:pPr>
            <a:r>
              <a:rPr lang="en-US" dirty="0" smtClean="0">
                <a:solidFill>
                  <a:srgbClr val="000000"/>
                </a:solidFill>
              </a:rPr>
              <a:t>Reduced hours</a:t>
            </a:r>
            <a:endParaRPr lang="en-US" sz="2400" dirty="0" smtClean="0">
              <a:solidFill>
                <a:srgbClr val="000000"/>
              </a:solidFill>
            </a:endParaRPr>
          </a:p>
        </p:txBody>
      </p:sp>
      <p:sp>
        <p:nvSpPr>
          <p:cNvPr id="4" name="TextBox 3"/>
          <p:cNvSpPr txBox="1"/>
          <p:nvPr/>
        </p:nvSpPr>
        <p:spPr>
          <a:xfrm>
            <a:off x="690030" y="1416156"/>
            <a:ext cx="7763934" cy="461665"/>
          </a:xfrm>
          <a:prstGeom prst="rect">
            <a:avLst/>
          </a:prstGeom>
          <a:noFill/>
        </p:spPr>
        <p:txBody>
          <a:bodyPr wrap="square" lIns="0" rIns="0" rtlCol="0">
            <a:spAutoFit/>
          </a:bodyPr>
          <a:lstStyle/>
          <a:p>
            <a:pPr>
              <a:spcBef>
                <a:spcPts val="600"/>
              </a:spcBef>
            </a:pPr>
            <a:r>
              <a:rPr lang="en-GB" sz="2400" b="1" cap="all" dirty="0" smtClean="0">
                <a:solidFill>
                  <a:srgbClr val="003469"/>
                </a:solidFill>
                <a:latin typeface="Helvetica"/>
              </a:rPr>
              <a:t>Outcomes of Proposed Changes</a:t>
            </a:r>
            <a:endParaRPr lang="en-GB" b="1" cap="all" dirty="0" smtClean="0">
              <a:solidFill>
                <a:srgbClr val="003469"/>
              </a:solidFill>
              <a:latin typeface="Helvetica"/>
            </a:endParaRPr>
          </a:p>
        </p:txBody>
      </p:sp>
      <p:sp>
        <p:nvSpPr>
          <p:cNvPr id="5" name="Slide Number Placeholder 4"/>
          <p:cNvSpPr>
            <a:spLocks noGrp="1"/>
          </p:cNvSpPr>
          <p:nvPr>
            <p:ph type="sldNum" sz="quarter" idx="12"/>
          </p:nvPr>
        </p:nvSpPr>
        <p:spPr/>
        <p:txBody>
          <a:bodyPr/>
          <a:lstStyle/>
          <a:p>
            <a:fld id="{A1228F20-9BE8-C549-B4DA-35384EC6BE1B}" type="slidenum">
              <a:rPr lang="en-US" smtClean="0"/>
              <a:t>9</a:t>
            </a:fld>
            <a:endParaRPr lang="en-US"/>
          </a:p>
        </p:txBody>
      </p:sp>
    </p:spTree>
    <p:extLst>
      <p:ext uri="{BB962C8B-B14F-4D97-AF65-F5344CB8AC3E}">
        <p14:creationId xmlns:p14="http://schemas.microsoft.com/office/powerpoint/2010/main" val="33387925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PTOE">
      <a:dk1>
        <a:srgbClr val="000000"/>
      </a:dk1>
      <a:lt1>
        <a:sysClr val="window" lastClr="FFFFFF"/>
      </a:lt1>
      <a:dk2>
        <a:srgbClr val="003469"/>
      </a:dk2>
      <a:lt2>
        <a:srgbClr val="ADE0F2"/>
      </a:lt2>
      <a:accent1>
        <a:srgbClr val="003469"/>
      </a:accent1>
      <a:accent2>
        <a:srgbClr val="ADE0F2"/>
      </a:accent2>
      <a:accent3>
        <a:srgbClr val="D1A21E"/>
      </a:accent3>
      <a:accent4>
        <a:srgbClr val="6E91A0"/>
      </a:accent4>
      <a:accent5>
        <a:srgbClr val="7B7C77"/>
      </a:accent5>
      <a:accent6>
        <a:srgbClr val="F1EFED"/>
      </a:accent6>
      <a:hlink>
        <a:srgbClr val="6E91A0"/>
      </a:hlink>
      <a:folHlink>
        <a:srgbClr val="7B7C7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rIns="0" rtlCol="0">
        <a:spAutoFit/>
      </a:bodyPr>
      <a:lstStyle>
        <a:defPPr>
          <a:spcBef>
            <a:spcPts val="600"/>
          </a:spcBef>
          <a:defRPr sz="2400" b="1" dirty="0" smtClean="0">
            <a:solidFill>
              <a:srgbClr val="17375E"/>
            </a:solidFill>
            <a:latin typeface="Helvetica"/>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a2832ce8-17ef-471c-94b5-dbafe5c5f118">YTVETQWQ5MDD-50-11779</_dlc_DocId>
    <_dlc_DocIdUrl xmlns="a2832ce8-17ef-471c-94b5-dbafe5c5f118">
      <Url>https://oxecon.sharepoint.com/_layouts/DocIdRedir.aspx?ID=YTVETQWQ5MDD-50-11779</Url>
      <Description>YTVETQWQ5MDD-50-11779</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EF64FB005C1541B4665F4338FC0051" ma:contentTypeVersion="2" ma:contentTypeDescription="Create a new document." ma:contentTypeScope="" ma:versionID="1f097deb5b8f8e45b12eb606fd4c94db">
  <xsd:schema xmlns:xsd="http://www.w3.org/2001/XMLSchema" xmlns:xs="http://www.w3.org/2001/XMLSchema" xmlns:p="http://schemas.microsoft.com/office/2006/metadata/properties" xmlns:ns2="a2832ce8-17ef-471c-94b5-dbafe5c5f118" targetNamespace="http://schemas.microsoft.com/office/2006/metadata/properties" ma:root="true" ma:fieldsID="d0b320c42a83fffa9e008971352bb986" ns2:_="">
    <xsd:import namespace="a2832ce8-17ef-471c-94b5-dbafe5c5f118"/>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832ce8-17ef-471c-94b5-dbafe5c5f11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B7F5DB-4E58-4A22-9C06-5F393C70DA0C}">
  <ds:schemaRefs>
    <ds:schemaRef ds:uri="http://schemas.microsoft.com/sharepoint/events"/>
  </ds:schemaRefs>
</ds:datastoreItem>
</file>

<file path=customXml/itemProps2.xml><?xml version="1.0" encoding="utf-8"?>
<ds:datastoreItem xmlns:ds="http://schemas.openxmlformats.org/officeDocument/2006/customXml" ds:itemID="{6B63B24B-A238-4133-AD6D-6FC6C3D7329D}">
  <ds:schemaRefs>
    <ds:schemaRef ds:uri="http://schemas.microsoft.com/office/2006/metadata/properties"/>
    <ds:schemaRef ds:uri="a2832ce8-17ef-471c-94b5-dbafe5c5f118"/>
    <ds:schemaRef ds:uri="http://purl.org/dc/dcmitype/"/>
    <ds:schemaRef ds:uri="http://schemas.microsoft.com/office/2006/documentManagement/types"/>
    <ds:schemaRef ds:uri="http://purl.org/dc/elements/1.1/"/>
    <ds:schemaRef ds:uri="http://www.w3.org/XML/1998/namespace"/>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3D54B4B5-7645-4929-9919-0B065101DC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832ce8-17ef-471c-94b5-dbafe5c5f1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C7CB931-BE2C-465B-AA23-8C18B9A319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13433</TotalTime>
  <Words>1481</Words>
  <Application>Microsoft Office PowerPoint</Application>
  <PresentationFormat>On-screen Show (4:3)</PresentationFormat>
  <Paragraphs>303</Paragraphs>
  <Slides>20</Slides>
  <Notes>10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Rethinking Overtime</vt:lpstr>
      <vt:lpstr>Agenda</vt:lpstr>
      <vt:lpstr>INTRODUCTION</vt:lpstr>
      <vt:lpstr>Objectives</vt:lpstr>
      <vt:lpstr>The Basics of the Overtime Rule</vt:lpstr>
      <vt:lpstr>PowerPoint Presentation</vt:lpstr>
      <vt:lpstr>Assumptions</vt:lpstr>
      <vt:lpstr>Assumptions</vt:lpstr>
      <vt:lpstr>Outcomes</vt:lpstr>
      <vt:lpstr>Outcomes</vt:lpstr>
      <vt:lpstr>Outcomes</vt:lpstr>
      <vt:lpstr>Outcomes</vt:lpstr>
      <vt:lpstr>Implications</vt:lpstr>
      <vt:lpstr>Implications</vt:lpstr>
      <vt:lpstr>Implications</vt:lpstr>
      <vt:lpstr>Implications</vt:lpstr>
      <vt:lpstr>Recap</vt:lpstr>
      <vt:lpstr>Earlier work</vt:lpstr>
      <vt:lpstr>Q &amp; A</vt:lpstr>
      <vt:lpstr>PowerPoint Presentation</vt:lpstr>
    </vt:vector>
  </TitlesOfParts>
  <Company>Best Before End Digital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Robinson</dc:creator>
  <cp:lastModifiedBy>Hamilton Galloway</cp:lastModifiedBy>
  <cp:revision>223</cp:revision>
  <cp:lastPrinted>2016-01-29T15:31:21Z</cp:lastPrinted>
  <dcterms:created xsi:type="dcterms:W3CDTF">2015-09-15T16:52:37Z</dcterms:created>
  <dcterms:modified xsi:type="dcterms:W3CDTF">2016-01-29T19:09:27Z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0x01010063EF64FB005C1541B4665F4338FC0051</vt:lpwstr>
  </property>
  <property fmtid="{D5CDD505-2E9C-101B-9397-08002B2CF9AE}" pid="3" name="_dlc_DocIdItemGuid">
    <vt:lpwstr>d17c2772-7863-41ac-8359-d4ac2acd066c</vt:lpwstr>
  </property>
</Properties>
</file>